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1" r:id="rId2"/>
    <p:sldId id="360" r:id="rId3"/>
    <p:sldId id="359" r:id="rId4"/>
    <p:sldId id="292" r:id="rId5"/>
    <p:sldId id="295" r:id="rId6"/>
    <p:sldId id="296" r:id="rId7"/>
    <p:sldId id="298" r:id="rId8"/>
    <p:sldId id="299" r:id="rId9"/>
    <p:sldId id="358" r:id="rId10"/>
    <p:sldId id="308" r:id="rId11"/>
    <p:sldId id="309" r:id="rId12"/>
    <p:sldId id="297" r:id="rId13"/>
    <p:sldId id="337" r:id="rId14"/>
    <p:sldId id="338" r:id="rId15"/>
    <p:sldId id="331" r:id="rId16"/>
    <p:sldId id="304" r:id="rId17"/>
    <p:sldId id="307" r:id="rId18"/>
    <p:sldId id="333" r:id="rId19"/>
    <p:sldId id="330" r:id="rId20"/>
    <p:sldId id="332" r:id="rId21"/>
    <p:sldId id="339" r:id="rId22"/>
    <p:sldId id="343" r:id="rId23"/>
    <p:sldId id="336" r:id="rId24"/>
    <p:sldId id="310" r:id="rId25"/>
    <p:sldId id="329" r:id="rId26"/>
    <p:sldId id="328" r:id="rId27"/>
    <p:sldId id="311" r:id="rId28"/>
    <p:sldId id="314" r:id="rId29"/>
    <p:sldId id="317" r:id="rId30"/>
    <p:sldId id="320" r:id="rId31"/>
    <p:sldId id="344" r:id="rId32"/>
    <p:sldId id="335" r:id="rId33"/>
    <p:sldId id="356" r:id="rId34"/>
    <p:sldId id="362" r:id="rId35"/>
  </p:sldIdLst>
  <p:sldSz cx="9144000" cy="6858000" type="screen4x3"/>
  <p:notesSz cx="6858000" cy="1001236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3867A-F8DF-417A-BBA0-95FDCAA66514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55873"/>
            <a:ext cx="5486400" cy="450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1157D-4A8F-4906-B9EF-E8C0016DF3C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157D-4A8F-4906-B9EF-E8C0016DF3C9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E7CC4-07F8-4524-A5CB-CAE0C9533BBC}" type="datetimeFigureOut">
              <a:rPr lang="pt-PT" smtClean="0"/>
              <a:pPr/>
              <a:t>01-06-2010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C418-8D2F-47CF-B9B0-C49918182A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42910" y="3114674"/>
            <a:ext cx="7772400" cy="885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Sustentabilidade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e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Regulação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em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Saúde</a:t>
            </a: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10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exão recta 11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42910" y="142308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atin typeface="Arial Narrow" pitchFamily="34" charset="0"/>
              </a:rPr>
              <a:t>Segurança</a:t>
            </a:r>
            <a:r>
              <a:rPr lang="en-US" sz="3600" dirty="0" smtClean="0">
                <a:latin typeface="Arial Narrow" pitchFamily="34" charset="0"/>
              </a:rPr>
              <a:t> dos </a:t>
            </a:r>
            <a:r>
              <a:rPr lang="en-US" sz="3600" dirty="0" err="1" smtClean="0">
                <a:latin typeface="Arial Narrow" pitchFamily="34" charset="0"/>
              </a:rPr>
              <a:t>Cuidados</a:t>
            </a:r>
            <a:r>
              <a:rPr lang="en-US" sz="3600" dirty="0" smtClean="0">
                <a:latin typeface="Arial Narrow" pitchFamily="34" charset="0"/>
              </a:rPr>
              <a:t> de </a:t>
            </a:r>
            <a:r>
              <a:rPr lang="en-US" sz="3600" dirty="0" err="1" smtClean="0">
                <a:latin typeface="Arial Narrow" pitchFamily="34" charset="0"/>
              </a:rPr>
              <a:t>Saúde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vs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Sustentabilidade</a:t>
            </a:r>
            <a:r>
              <a:rPr lang="en-US" sz="3600" dirty="0" smtClean="0">
                <a:latin typeface="Arial Narrow" pitchFamily="34" charset="0"/>
              </a:rPr>
              <a:t> do </a:t>
            </a:r>
            <a:r>
              <a:rPr lang="en-US" sz="3600" dirty="0" err="1" smtClean="0">
                <a:latin typeface="Arial Narrow" pitchFamily="34" charset="0"/>
              </a:rPr>
              <a:t>Sistema</a:t>
            </a:r>
            <a:r>
              <a:rPr lang="en-US" sz="3600" dirty="0" smtClean="0">
                <a:latin typeface="Arial Narrow" pitchFamily="34" charset="0"/>
              </a:rPr>
              <a:t> de </a:t>
            </a:r>
            <a:r>
              <a:rPr lang="en-US" sz="3600" dirty="0" err="1" smtClean="0">
                <a:latin typeface="Arial Narrow" pitchFamily="34" charset="0"/>
              </a:rPr>
              <a:t>Saúde</a:t>
            </a:r>
            <a:endParaRPr lang="pt-PT" sz="3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43042" y="5407239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err="1" smtClean="0">
                <a:latin typeface="Arial Narrow" pitchFamily="34" charset="0"/>
              </a:rPr>
              <a:t>Fundação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Calouste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Gulbenkian</a:t>
            </a:r>
            <a:r>
              <a:rPr lang="en-US" sz="1400" dirty="0" smtClean="0">
                <a:latin typeface="Arial Narrow" pitchFamily="34" charset="0"/>
              </a:rPr>
              <a:t> 02 de </a:t>
            </a:r>
            <a:r>
              <a:rPr lang="en-US" sz="1400" dirty="0" err="1" smtClean="0">
                <a:latin typeface="Arial Narrow" pitchFamily="34" charset="0"/>
              </a:rPr>
              <a:t>Junho</a:t>
            </a:r>
            <a:r>
              <a:rPr lang="en-US" sz="1400" dirty="0" smtClean="0">
                <a:latin typeface="Arial Narrow" pitchFamily="34" charset="0"/>
              </a:rPr>
              <a:t> de 2010</a:t>
            </a:r>
            <a:endParaRPr lang="pt-PT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500166" y="477418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 Narrow" pitchFamily="34" charset="0"/>
              </a:rPr>
              <a:t>Adalberto Campos Fernandes - ENSP UNL</a:t>
            </a:r>
            <a:endParaRPr lang="pt-PT" dirty="0">
              <a:latin typeface="Arial Narrow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544" y="1599952"/>
            <a:ext cx="6820860" cy="37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Conexão recta 9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857356" y="5429264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Mendes Ribeiro, APS</a:t>
            </a:r>
            <a:endParaRPr lang="pt-P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Peso da Despesa Total em Saúde e no IRS cobrado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785918" y="1500174"/>
            <a:ext cx="735808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93582"/>
            <a:ext cx="7286675" cy="413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Estrutura do Financiamento das Despesas do SNS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14282" y="1142984"/>
            <a:ext cx="850112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4643438" y="4320139"/>
            <a:ext cx="4071966" cy="1323439"/>
          </a:xfrm>
          <a:prstGeom prst="rect">
            <a:avLst/>
          </a:prstGeom>
          <a:solidFill>
            <a:schemeClr val="bg1"/>
          </a:solidFill>
          <a:ln w="22225">
            <a:solidFill>
              <a:srgbClr val="0000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Arial" pitchFamily="34" charset="0"/>
                <a:cs typeface="Arial" pitchFamily="34" charset="0"/>
              </a:rPr>
              <a:t>O peso médio da Despesa em Saúde, </a:t>
            </a:r>
          </a:p>
          <a:p>
            <a:pPr algn="ctr"/>
            <a:r>
              <a:rPr lang="pt-PT" sz="1600" dirty="0" smtClean="0">
                <a:latin typeface="Arial" pitchFamily="34" charset="0"/>
                <a:cs typeface="Arial" pitchFamily="34" charset="0"/>
              </a:rPr>
              <a:t>no total da Despesa, é de </a:t>
            </a: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26,4 %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entre 2002 e 2007</a:t>
            </a:r>
          </a:p>
          <a:p>
            <a:pPr algn="ctr"/>
            <a:r>
              <a:rPr lang="pt-PT" sz="1600" dirty="0" smtClean="0">
                <a:latin typeface="Arial" pitchFamily="34" charset="0"/>
                <a:cs typeface="Arial" pitchFamily="34" charset="0"/>
              </a:rPr>
              <a:t>O crescimento médio da Despesa </a:t>
            </a:r>
          </a:p>
          <a:p>
            <a:pPr algn="ctr"/>
            <a:r>
              <a:rPr lang="pt-PT" sz="1600" dirty="0" smtClean="0">
                <a:latin typeface="Arial" pitchFamily="34" charset="0"/>
                <a:cs typeface="Arial" pitchFamily="34" charset="0"/>
              </a:rPr>
              <a:t>em Saúde foi de </a:t>
            </a: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5,3 %</a:t>
            </a:r>
            <a:endParaRPr lang="pt-P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00100" y="5572140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Mendes Ribeiro, APS</a:t>
            </a:r>
            <a:endParaRPr lang="pt-P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1550" y="981075"/>
            <a:ext cx="3527425" cy="1368425"/>
          </a:xfrm>
          <a:prstGeom prst="rect">
            <a:avLst/>
          </a:prstGeom>
          <a:solidFill>
            <a:srgbClr val="CCECFF">
              <a:alpha val="49803"/>
            </a:srgbClr>
          </a:solidFill>
          <a:ln w="28575">
            <a:solidFill>
              <a:srgbClr val="3333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87450" y="1052513"/>
            <a:ext cx="3168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200" b="1" dirty="0">
              <a:latin typeface="Trebuchet MS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latin typeface="Trebuchet MS" pitchFamily="34" charset="0"/>
              </a:rPr>
              <a:t>OS SISTEMA DE SAÚDE MANTÊM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latin typeface="Trebuchet MS" pitchFamily="34" charset="0"/>
              </a:rPr>
              <a:t>UM REGIME DE FINANCIAMENTO </a:t>
            </a:r>
            <a:r>
              <a:rPr lang="en-US" sz="1400" u="sng" dirty="0">
                <a:solidFill>
                  <a:srgbClr val="3333FF"/>
                </a:solidFill>
                <a:latin typeface="Trebuchet MS" pitchFamily="34" charset="0"/>
              </a:rPr>
              <a:t>PREDOMINANTEMENTE PÚBLICO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3333FF"/>
              </a:solidFill>
              <a:latin typeface="Trebuchet MS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3588" y="981075"/>
            <a:ext cx="3527425" cy="1368425"/>
          </a:xfrm>
          <a:prstGeom prst="rect">
            <a:avLst/>
          </a:prstGeom>
          <a:solidFill>
            <a:srgbClr val="CCECFF">
              <a:alpha val="50195"/>
            </a:srgbClr>
          </a:solidFill>
          <a:ln w="28575">
            <a:solidFill>
              <a:srgbClr val="3333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45025" y="1052513"/>
            <a:ext cx="32400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pt-PT" sz="1600" b="1" dirty="0">
              <a:latin typeface="Trebuchet MS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latin typeface="Trebuchet MS" pitchFamily="34" charset="0"/>
              </a:rPr>
              <a:t>EM MÉDIA </a:t>
            </a:r>
            <a:r>
              <a:rPr lang="en-US" sz="1400" u="sng" dirty="0">
                <a:solidFill>
                  <a:srgbClr val="3333FF"/>
                </a:solidFill>
                <a:latin typeface="Trebuchet MS" pitchFamily="34" charset="0"/>
              </a:rPr>
              <a:t>73 % DOS CUIDADOS DE SAÚDE</a:t>
            </a:r>
            <a:r>
              <a:rPr lang="en-US" sz="1400" dirty="0">
                <a:latin typeface="Trebuchet MS" pitchFamily="34" charset="0"/>
              </a:rPr>
              <a:t> SÃO FINANCIADOS POR RECURSOS PÚBLICOS</a:t>
            </a:r>
          </a:p>
          <a:p>
            <a:pPr algn="ctr">
              <a:spcBef>
                <a:spcPct val="50000"/>
              </a:spcBef>
            </a:pPr>
            <a:endParaRPr lang="en-US" sz="1600" b="1" dirty="0">
              <a:latin typeface="Trebuchet MS" pitchFamily="34" charset="0"/>
            </a:endParaRPr>
          </a:p>
        </p:txBody>
      </p:sp>
      <p:pic>
        <p:nvPicPr>
          <p:cNvPr id="12" name="Picture 5" descr="Public share of total expenditure on health, 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979738"/>
            <a:ext cx="6753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16463" y="2636838"/>
            <a:ext cx="360362" cy="29527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52600" y="5654693"/>
            <a:ext cx="6059488" cy="34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Financing of health care. Public share of total expenditure on health, 2005</a:t>
            </a:r>
            <a:br>
              <a:rPr kumimoji="0" lang="pt-PT" sz="1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endParaRPr kumimoji="0" lang="pt-PT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Conexão recta 15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afectação dos Recursos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27075" y="6338888"/>
            <a:ext cx="1190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pt-PT" sz="800">
                <a:latin typeface="Trebuchet MS" pitchFamily="34" charset="0"/>
              </a:rPr>
              <a:t>Fonte:  OCDE, McKinsey</a:t>
            </a:r>
            <a:endParaRPr lang="en-GB" sz="800">
              <a:latin typeface="Trebuchet MS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 rot="5400000">
            <a:off x="2928938" y="3771900"/>
            <a:ext cx="3657600" cy="228600"/>
          </a:xfrm>
          <a:prstGeom prst="flowChartExtra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03300" y="2682875"/>
            <a:ext cx="3352800" cy="2651125"/>
            <a:chOff x="240" y="1594"/>
            <a:chExt cx="2112" cy="167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42" y="1594"/>
              <a:ext cx="1010" cy="1670"/>
              <a:chOff x="1536" y="1450"/>
              <a:chExt cx="1010" cy="167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571" y="2541"/>
                <a:ext cx="476" cy="363"/>
                <a:chOff x="1594" y="2541"/>
                <a:chExt cx="829" cy="363"/>
              </a:xfrm>
            </p:grpSpPr>
            <p:sp>
              <p:nvSpPr>
                <p:cNvPr id="21712" name="Rectangle 7"/>
                <p:cNvSpPr>
                  <a:spLocks noChangeArrowheads="1"/>
                </p:cNvSpPr>
                <p:nvPr/>
              </p:nvSpPr>
              <p:spPr bwMode="auto">
                <a:xfrm>
                  <a:off x="1594" y="2541"/>
                  <a:ext cx="7" cy="363"/>
                </a:xfrm>
                <a:prstGeom prst="rect">
                  <a:avLst/>
                </a:prstGeom>
                <a:solidFill>
                  <a:srgbClr val="474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3" name="Rectangle 8"/>
                <p:cNvSpPr>
                  <a:spLocks noChangeArrowheads="1"/>
                </p:cNvSpPr>
                <p:nvPr/>
              </p:nvSpPr>
              <p:spPr bwMode="auto">
                <a:xfrm>
                  <a:off x="1601" y="2541"/>
                  <a:ext cx="4" cy="363"/>
                </a:xfrm>
                <a:prstGeom prst="rect">
                  <a:avLst/>
                </a:prstGeom>
                <a:solidFill>
                  <a:srgbClr val="474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4" name="Rectangle 9"/>
                <p:cNvSpPr>
                  <a:spLocks noChangeArrowheads="1"/>
                </p:cNvSpPr>
                <p:nvPr/>
              </p:nvSpPr>
              <p:spPr bwMode="auto">
                <a:xfrm>
                  <a:off x="1605" y="2541"/>
                  <a:ext cx="8" cy="363"/>
                </a:xfrm>
                <a:prstGeom prst="rect">
                  <a:avLst/>
                </a:prstGeom>
                <a:solidFill>
                  <a:srgbClr val="474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1613" y="2541"/>
                  <a:ext cx="4" cy="363"/>
                </a:xfrm>
                <a:prstGeom prst="rect">
                  <a:avLst/>
                </a:prstGeom>
                <a:solidFill>
                  <a:srgbClr val="47477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1617" y="2541"/>
                  <a:ext cx="7" cy="363"/>
                </a:xfrm>
                <a:prstGeom prst="rect">
                  <a:avLst/>
                </a:prstGeom>
                <a:solidFill>
                  <a:srgbClr val="48487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1624" y="2541"/>
                  <a:ext cx="4" cy="363"/>
                </a:xfrm>
                <a:prstGeom prst="rect">
                  <a:avLst/>
                </a:prstGeom>
                <a:solidFill>
                  <a:srgbClr val="484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1628" y="2541"/>
                  <a:ext cx="8" cy="363"/>
                </a:xfrm>
                <a:prstGeom prst="rect">
                  <a:avLst/>
                </a:prstGeom>
                <a:solidFill>
                  <a:srgbClr val="484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1636" y="2541"/>
                  <a:ext cx="8" cy="363"/>
                </a:xfrm>
                <a:prstGeom prst="rect">
                  <a:avLst/>
                </a:prstGeom>
                <a:solidFill>
                  <a:srgbClr val="4848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1644" y="2541"/>
                  <a:ext cx="3" cy="363"/>
                </a:xfrm>
                <a:prstGeom prst="rect">
                  <a:avLst/>
                </a:prstGeom>
                <a:solidFill>
                  <a:srgbClr val="4949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1" name="Rectangle 16"/>
                <p:cNvSpPr>
                  <a:spLocks noChangeArrowheads="1"/>
                </p:cNvSpPr>
                <p:nvPr/>
              </p:nvSpPr>
              <p:spPr bwMode="auto">
                <a:xfrm>
                  <a:off x="1647" y="2541"/>
                  <a:ext cx="8" cy="363"/>
                </a:xfrm>
                <a:prstGeom prst="rect">
                  <a:avLst/>
                </a:prstGeom>
                <a:solidFill>
                  <a:srgbClr val="4949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2" name="Rectangle 17"/>
                <p:cNvSpPr>
                  <a:spLocks noChangeArrowheads="1"/>
                </p:cNvSpPr>
                <p:nvPr/>
              </p:nvSpPr>
              <p:spPr bwMode="auto">
                <a:xfrm>
                  <a:off x="1655" y="2541"/>
                  <a:ext cx="4" cy="363"/>
                </a:xfrm>
                <a:prstGeom prst="rect">
                  <a:avLst/>
                </a:prstGeom>
                <a:solidFill>
                  <a:srgbClr val="4949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659" y="2541"/>
                  <a:ext cx="8" cy="363"/>
                </a:xfrm>
                <a:prstGeom prst="rect">
                  <a:avLst/>
                </a:prstGeom>
                <a:solidFill>
                  <a:srgbClr val="4A4A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667" y="2541"/>
                  <a:ext cx="3" cy="363"/>
                </a:xfrm>
                <a:prstGeom prst="rect">
                  <a:avLst/>
                </a:prstGeom>
                <a:solidFill>
                  <a:srgbClr val="4A4A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5" name="Rectangle 20"/>
                <p:cNvSpPr>
                  <a:spLocks noChangeArrowheads="1"/>
                </p:cNvSpPr>
                <p:nvPr/>
              </p:nvSpPr>
              <p:spPr bwMode="auto">
                <a:xfrm>
                  <a:off x="1670" y="2541"/>
                  <a:ext cx="8" cy="363"/>
                </a:xfrm>
                <a:prstGeom prst="rect">
                  <a:avLst/>
                </a:prstGeom>
                <a:solidFill>
                  <a:srgbClr val="4B4B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6" name="Rectangle 21"/>
                <p:cNvSpPr>
                  <a:spLocks noChangeArrowheads="1"/>
                </p:cNvSpPr>
                <p:nvPr/>
              </p:nvSpPr>
              <p:spPr bwMode="auto">
                <a:xfrm>
                  <a:off x="1678" y="2541"/>
                  <a:ext cx="4" cy="363"/>
                </a:xfrm>
                <a:prstGeom prst="rect">
                  <a:avLst/>
                </a:prstGeom>
                <a:solidFill>
                  <a:srgbClr val="4B4B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7" name="Rectangle 22"/>
                <p:cNvSpPr>
                  <a:spLocks noChangeArrowheads="1"/>
                </p:cNvSpPr>
                <p:nvPr/>
              </p:nvSpPr>
              <p:spPr bwMode="auto">
                <a:xfrm>
                  <a:off x="1682" y="2541"/>
                  <a:ext cx="8" cy="363"/>
                </a:xfrm>
                <a:prstGeom prst="rect">
                  <a:avLst/>
                </a:prstGeom>
                <a:solidFill>
                  <a:srgbClr val="4B4B7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8" name="Rectangle 23"/>
                <p:cNvSpPr>
                  <a:spLocks noChangeArrowheads="1"/>
                </p:cNvSpPr>
                <p:nvPr/>
              </p:nvSpPr>
              <p:spPr bwMode="auto">
                <a:xfrm>
                  <a:off x="1690" y="2541"/>
                  <a:ext cx="7" cy="363"/>
                </a:xfrm>
                <a:prstGeom prst="rect">
                  <a:avLst/>
                </a:prstGeom>
                <a:solidFill>
                  <a:srgbClr val="4C4C7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29" name="Rectangle 24"/>
                <p:cNvSpPr>
                  <a:spLocks noChangeArrowheads="1"/>
                </p:cNvSpPr>
                <p:nvPr/>
              </p:nvSpPr>
              <p:spPr bwMode="auto">
                <a:xfrm>
                  <a:off x="1697" y="2541"/>
                  <a:ext cx="4" cy="363"/>
                </a:xfrm>
                <a:prstGeom prst="rect">
                  <a:avLst/>
                </a:prstGeom>
                <a:solidFill>
                  <a:srgbClr val="4C4C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0" name="Rectangle 25"/>
                <p:cNvSpPr>
                  <a:spLocks noChangeArrowheads="1"/>
                </p:cNvSpPr>
                <p:nvPr/>
              </p:nvSpPr>
              <p:spPr bwMode="auto">
                <a:xfrm>
                  <a:off x="1701" y="2541"/>
                  <a:ext cx="8" cy="363"/>
                </a:xfrm>
                <a:prstGeom prst="rect">
                  <a:avLst/>
                </a:prstGeom>
                <a:solidFill>
                  <a:srgbClr val="4D4D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1" name="Rectangle 26"/>
                <p:cNvSpPr>
                  <a:spLocks noChangeArrowheads="1"/>
                </p:cNvSpPr>
                <p:nvPr/>
              </p:nvSpPr>
              <p:spPr bwMode="auto">
                <a:xfrm>
                  <a:off x="1709" y="2541"/>
                  <a:ext cx="4" cy="363"/>
                </a:xfrm>
                <a:prstGeom prst="rect">
                  <a:avLst/>
                </a:prstGeom>
                <a:solidFill>
                  <a:srgbClr val="4D4D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2" name="Rectangle 27"/>
                <p:cNvSpPr>
                  <a:spLocks noChangeArrowheads="1"/>
                </p:cNvSpPr>
                <p:nvPr/>
              </p:nvSpPr>
              <p:spPr bwMode="auto">
                <a:xfrm>
                  <a:off x="1713" y="2541"/>
                  <a:ext cx="7" cy="363"/>
                </a:xfrm>
                <a:prstGeom prst="rect">
                  <a:avLst/>
                </a:prstGeom>
                <a:solidFill>
                  <a:srgbClr val="4E4E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3" name="Rectangle 28"/>
                <p:cNvSpPr>
                  <a:spLocks noChangeArrowheads="1"/>
                </p:cNvSpPr>
                <p:nvPr/>
              </p:nvSpPr>
              <p:spPr bwMode="auto">
                <a:xfrm>
                  <a:off x="1720" y="2541"/>
                  <a:ext cx="4" cy="363"/>
                </a:xfrm>
                <a:prstGeom prst="rect">
                  <a:avLst/>
                </a:prstGeom>
                <a:solidFill>
                  <a:srgbClr val="4E4E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4" name="Rectangle 29"/>
                <p:cNvSpPr>
                  <a:spLocks noChangeArrowheads="1"/>
                </p:cNvSpPr>
                <p:nvPr/>
              </p:nvSpPr>
              <p:spPr bwMode="auto">
                <a:xfrm>
                  <a:off x="1724" y="2541"/>
                  <a:ext cx="8" cy="363"/>
                </a:xfrm>
                <a:prstGeom prst="rect">
                  <a:avLst/>
                </a:prstGeom>
                <a:solidFill>
                  <a:srgbClr val="4F4F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5" name="Rectangle 30"/>
                <p:cNvSpPr>
                  <a:spLocks noChangeArrowheads="1"/>
                </p:cNvSpPr>
                <p:nvPr/>
              </p:nvSpPr>
              <p:spPr bwMode="auto">
                <a:xfrm>
                  <a:off x="1732" y="2541"/>
                  <a:ext cx="8" cy="363"/>
                </a:xfrm>
                <a:prstGeom prst="rect">
                  <a:avLst/>
                </a:prstGeom>
                <a:solidFill>
                  <a:srgbClr val="4F4F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6" name="Rectangle 31"/>
                <p:cNvSpPr>
                  <a:spLocks noChangeArrowheads="1"/>
                </p:cNvSpPr>
                <p:nvPr/>
              </p:nvSpPr>
              <p:spPr bwMode="auto">
                <a:xfrm>
                  <a:off x="1740" y="2541"/>
                  <a:ext cx="3" cy="363"/>
                </a:xfrm>
                <a:prstGeom prst="rect">
                  <a:avLst/>
                </a:prstGeom>
                <a:solidFill>
                  <a:srgbClr val="5050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7" name="Rectangle 32"/>
                <p:cNvSpPr>
                  <a:spLocks noChangeArrowheads="1"/>
                </p:cNvSpPr>
                <p:nvPr/>
              </p:nvSpPr>
              <p:spPr bwMode="auto">
                <a:xfrm>
                  <a:off x="1743" y="2541"/>
                  <a:ext cx="8" cy="363"/>
                </a:xfrm>
                <a:prstGeom prst="rect">
                  <a:avLst/>
                </a:prstGeom>
                <a:solidFill>
                  <a:srgbClr val="5151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8" name="Rectangle 33"/>
                <p:cNvSpPr>
                  <a:spLocks noChangeArrowheads="1"/>
                </p:cNvSpPr>
                <p:nvPr/>
              </p:nvSpPr>
              <p:spPr bwMode="auto">
                <a:xfrm>
                  <a:off x="1751" y="2541"/>
                  <a:ext cx="4" cy="363"/>
                </a:xfrm>
                <a:prstGeom prst="rect">
                  <a:avLst/>
                </a:prstGeom>
                <a:solidFill>
                  <a:srgbClr val="5151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39" name="Rectangle 34"/>
                <p:cNvSpPr>
                  <a:spLocks noChangeArrowheads="1"/>
                </p:cNvSpPr>
                <p:nvPr/>
              </p:nvSpPr>
              <p:spPr bwMode="auto">
                <a:xfrm>
                  <a:off x="1755" y="2541"/>
                  <a:ext cx="8" cy="363"/>
                </a:xfrm>
                <a:prstGeom prst="rect">
                  <a:avLst/>
                </a:prstGeom>
                <a:solidFill>
                  <a:srgbClr val="5252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0" name="Rectangle 35"/>
                <p:cNvSpPr>
                  <a:spLocks noChangeArrowheads="1"/>
                </p:cNvSpPr>
                <p:nvPr/>
              </p:nvSpPr>
              <p:spPr bwMode="auto">
                <a:xfrm>
                  <a:off x="1763" y="2541"/>
                  <a:ext cx="3" cy="363"/>
                </a:xfrm>
                <a:prstGeom prst="rect">
                  <a:avLst/>
                </a:prstGeom>
                <a:solidFill>
                  <a:srgbClr val="5252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1" name="Rectangle 36"/>
                <p:cNvSpPr>
                  <a:spLocks noChangeArrowheads="1"/>
                </p:cNvSpPr>
                <p:nvPr/>
              </p:nvSpPr>
              <p:spPr bwMode="auto">
                <a:xfrm>
                  <a:off x="1766" y="2541"/>
                  <a:ext cx="8" cy="363"/>
                </a:xfrm>
                <a:prstGeom prst="rect">
                  <a:avLst/>
                </a:prstGeom>
                <a:solidFill>
                  <a:srgbClr val="53538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2" name="Rectangle 37"/>
                <p:cNvSpPr>
                  <a:spLocks noChangeArrowheads="1"/>
                </p:cNvSpPr>
                <p:nvPr/>
              </p:nvSpPr>
              <p:spPr bwMode="auto">
                <a:xfrm>
                  <a:off x="1774" y="2541"/>
                  <a:ext cx="8" cy="363"/>
                </a:xfrm>
                <a:prstGeom prst="rect">
                  <a:avLst/>
                </a:prstGeom>
                <a:solidFill>
                  <a:srgbClr val="5454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3" name="Rectangle 38"/>
                <p:cNvSpPr>
                  <a:spLocks noChangeArrowheads="1"/>
                </p:cNvSpPr>
                <p:nvPr/>
              </p:nvSpPr>
              <p:spPr bwMode="auto">
                <a:xfrm>
                  <a:off x="1782" y="2541"/>
                  <a:ext cx="4" cy="363"/>
                </a:xfrm>
                <a:prstGeom prst="rect">
                  <a:avLst/>
                </a:prstGeom>
                <a:solidFill>
                  <a:srgbClr val="5555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4" name="Rectangle 39"/>
                <p:cNvSpPr>
                  <a:spLocks noChangeArrowheads="1"/>
                </p:cNvSpPr>
                <p:nvPr/>
              </p:nvSpPr>
              <p:spPr bwMode="auto">
                <a:xfrm>
                  <a:off x="1786" y="2541"/>
                  <a:ext cx="7" cy="363"/>
                </a:xfrm>
                <a:prstGeom prst="rect">
                  <a:avLst/>
                </a:prstGeom>
                <a:solidFill>
                  <a:srgbClr val="5555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5" name="Rectangle 40"/>
                <p:cNvSpPr>
                  <a:spLocks noChangeArrowheads="1"/>
                </p:cNvSpPr>
                <p:nvPr/>
              </p:nvSpPr>
              <p:spPr bwMode="auto">
                <a:xfrm>
                  <a:off x="1793" y="2541"/>
                  <a:ext cx="4" cy="363"/>
                </a:xfrm>
                <a:prstGeom prst="rect">
                  <a:avLst/>
                </a:prstGeom>
                <a:solidFill>
                  <a:srgbClr val="5656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6" name="Rectangle 41"/>
                <p:cNvSpPr>
                  <a:spLocks noChangeArrowheads="1"/>
                </p:cNvSpPr>
                <p:nvPr/>
              </p:nvSpPr>
              <p:spPr bwMode="auto">
                <a:xfrm>
                  <a:off x="1797" y="2541"/>
                  <a:ext cx="8" cy="363"/>
                </a:xfrm>
                <a:prstGeom prst="rect">
                  <a:avLst/>
                </a:prstGeom>
                <a:solidFill>
                  <a:srgbClr val="5757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7" name="Rectangle 42"/>
                <p:cNvSpPr>
                  <a:spLocks noChangeArrowheads="1"/>
                </p:cNvSpPr>
                <p:nvPr/>
              </p:nvSpPr>
              <p:spPr bwMode="auto">
                <a:xfrm>
                  <a:off x="1805" y="2541"/>
                  <a:ext cx="4" cy="363"/>
                </a:xfrm>
                <a:prstGeom prst="rect">
                  <a:avLst/>
                </a:prstGeom>
                <a:solidFill>
                  <a:srgbClr val="5858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8" name="Rectangle 43"/>
                <p:cNvSpPr>
                  <a:spLocks noChangeArrowheads="1"/>
                </p:cNvSpPr>
                <p:nvPr/>
              </p:nvSpPr>
              <p:spPr bwMode="auto">
                <a:xfrm>
                  <a:off x="1809" y="2541"/>
                  <a:ext cx="7" cy="363"/>
                </a:xfrm>
                <a:prstGeom prst="rect">
                  <a:avLst/>
                </a:prstGeom>
                <a:solidFill>
                  <a:srgbClr val="5858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49" name="Rectangle 44"/>
                <p:cNvSpPr>
                  <a:spLocks noChangeArrowheads="1"/>
                </p:cNvSpPr>
                <p:nvPr/>
              </p:nvSpPr>
              <p:spPr bwMode="auto">
                <a:xfrm>
                  <a:off x="1816" y="2541"/>
                  <a:ext cx="4" cy="363"/>
                </a:xfrm>
                <a:prstGeom prst="rect">
                  <a:avLst/>
                </a:prstGeom>
                <a:solidFill>
                  <a:srgbClr val="59599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0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0" y="2541"/>
                  <a:ext cx="8" cy="363"/>
                </a:xfrm>
                <a:prstGeom prst="rect">
                  <a:avLst/>
                </a:prstGeom>
                <a:solidFill>
                  <a:srgbClr val="5A5A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1" name="Rectangle 46"/>
                <p:cNvSpPr>
                  <a:spLocks noChangeArrowheads="1"/>
                </p:cNvSpPr>
                <p:nvPr/>
              </p:nvSpPr>
              <p:spPr bwMode="auto">
                <a:xfrm>
                  <a:off x="1828" y="2541"/>
                  <a:ext cx="8" cy="363"/>
                </a:xfrm>
                <a:prstGeom prst="rect">
                  <a:avLst/>
                </a:prstGeom>
                <a:solidFill>
                  <a:srgbClr val="5B5B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2" name="Rectangle 47"/>
                <p:cNvSpPr>
                  <a:spLocks noChangeArrowheads="1"/>
                </p:cNvSpPr>
                <p:nvPr/>
              </p:nvSpPr>
              <p:spPr bwMode="auto">
                <a:xfrm>
                  <a:off x="1836" y="2541"/>
                  <a:ext cx="3" cy="363"/>
                </a:xfrm>
                <a:prstGeom prst="rect">
                  <a:avLst/>
                </a:prstGeom>
                <a:solidFill>
                  <a:srgbClr val="5C5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3" name="Rectangle 48"/>
                <p:cNvSpPr>
                  <a:spLocks noChangeArrowheads="1"/>
                </p:cNvSpPr>
                <p:nvPr/>
              </p:nvSpPr>
              <p:spPr bwMode="auto">
                <a:xfrm>
                  <a:off x="1839" y="2541"/>
                  <a:ext cx="8" cy="363"/>
                </a:xfrm>
                <a:prstGeom prst="rect">
                  <a:avLst/>
                </a:prstGeom>
                <a:solidFill>
                  <a:srgbClr val="5C5C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47" y="2541"/>
                  <a:ext cx="4" cy="363"/>
                </a:xfrm>
                <a:prstGeom prst="rect">
                  <a:avLst/>
                </a:prstGeom>
                <a:solidFill>
                  <a:srgbClr val="5D5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5" name="Rectangle 50"/>
                <p:cNvSpPr>
                  <a:spLocks noChangeArrowheads="1"/>
                </p:cNvSpPr>
                <p:nvPr/>
              </p:nvSpPr>
              <p:spPr bwMode="auto">
                <a:xfrm>
                  <a:off x="1851" y="2541"/>
                  <a:ext cx="8" cy="363"/>
                </a:xfrm>
                <a:prstGeom prst="rect">
                  <a:avLst/>
                </a:prstGeom>
                <a:solidFill>
                  <a:srgbClr val="5E5E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6" name="Rectangle 51"/>
                <p:cNvSpPr>
                  <a:spLocks noChangeArrowheads="1"/>
                </p:cNvSpPr>
                <p:nvPr/>
              </p:nvSpPr>
              <p:spPr bwMode="auto">
                <a:xfrm>
                  <a:off x="1859" y="2541"/>
                  <a:ext cx="3" cy="363"/>
                </a:xfrm>
                <a:prstGeom prst="rect">
                  <a:avLst/>
                </a:prstGeom>
                <a:solidFill>
                  <a:srgbClr val="5F5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7" name="Rectangle 52"/>
                <p:cNvSpPr>
                  <a:spLocks noChangeArrowheads="1"/>
                </p:cNvSpPr>
                <p:nvPr/>
              </p:nvSpPr>
              <p:spPr bwMode="auto">
                <a:xfrm>
                  <a:off x="1862" y="2541"/>
                  <a:ext cx="8" cy="363"/>
                </a:xfrm>
                <a:prstGeom prst="rect">
                  <a:avLst/>
                </a:prstGeom>
                <a:solidFill>
                  <a:srgbClr val="6060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8" name="Rectangle 53"/>
                <p:cNvSpPr>
                  <a:spLocks noChangeArrowheads="1"/>
                </p:cNvSpPr>
                <p:nvPr/>
              </p:nvSpPr>
              <p:spPr bwMode="auto">
                <a:xfrm>
                  <a:off x="1870" y="2541"/>
                  <a:ext cx="8" cy="363"/>
                </a:xfrm>
                <a:prstGeom prst="rect">
                  <a:avLst/>
                </a:prstGeom>
                <a:solidFill>
                  <a:srgbClr val="6161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59" name="Rectangle 54"/>
                <p:cNvSpPr>
                  <a:spLocks noChangeArrowheads="1"/>
                </p:cNvSpPr>
                <p:nvPr/>
              </p:nvSpPr>
              <p:spPr bwMode="auto">
                <a:xfrm>
                  <a:off x="1878" y="2541"/>
                  <a:ext cx="4" cy="363"/>
                </a:xfrm>
                <a:prstGeom prst="rect">
                  <a:avLst/>
                </a:prstGeom>
                <a:solidFill>
                  <a:srgbClr val="6262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0" name="Rectangle 55"/>
                <p:cNvSpPr>
                  <a:spLocks noChangeArrowheads="1"/>
                </p:cNvSpPr>
                <p:nvPr/>
              </p:nvSpPr>
              <p:spPr bwMode="auto">
                <a:xfrm>
                  <a:off x="1882" y="2541"/>
                  <a:ext cx="7" cy="363"/>
                </a:xfrm>
                <a:prstGeom prst="rect">
                  <a:avLst/>
                </a:prstGeom>
                <a:solidFill>
                  <a:srgbClr val="6363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1" name="Rectangle 56"/>
                <p:cNvSpPr>
                  <a:spLocks noChangeArrowheads="1"/>
                </p:cNvSpPr>
                <p:nvPr/>
              </p:nvSpPr>
              <p:spPr bwMode="auto">
                <a:xfrm>
                  <a:off x="1889" y="2541"/>
                  <a:ext cx="4" cy="363"/>
                </a:xfrm>
                <a:prstGeom prst="rect">
                  <a:avLst/>
                </a:prstGeom>
                <a:solidFill>
                  <a:srgbClr val="6464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2" name="Rectangle 57"/>
                <p:cNvSpPr>
                  <a:spLocks noChangeArrowheads="1"/>
                </p:cNvSpPr>
                <p:nvPr/>
              </p:nvSpPr>
              <p:spPr bwMode="auto">
                <a:xfrm>
                  <a:off x="1893" y="2541"/>
                  <a:ext cx="8" cy="363"/>
                </a:xfrm>
                <a:prstGeom prst="rect">
                  <a:avLst/>
                </a:prstGeom>
                <a:solidFill>
                  <a:srgbClr val="6565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3" name="Rectangle 58"/>
                <p:cNvSpPr>
                  <a:spLocks noChangeArrowheads="1"/>
                </p:cNvSpPr>
                <p:nvPr/>
              </p:nvSpPr>
              <p:spPr bwMode="auto">
                <a:xfrm>
                  <a:off x="1901" y="2541"/>
                  <a:ext cx="4" cy="363"/>
                </a:xfrm>
                <a:prstGeom prst="rect">
                  <a:avLst/>
                </a:prstGeom>
                <a:solidFill>
                  <a:srgbClr val="6666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4" name="Rectangle 59"/>
                <p:cNvSpPr>
                  <a:spLocks noChangeArrowheads="1"/>
                </p:cNvSpPr>
                <p:nvPr/>
              </p:nvSpPr>
              <p:spPr bwMode="auto">
                <a:xfrm>
                  <a:off x="1905" y="2541"/>
                  <a:ext cx="7" cy="363"/>
                </a:xfrm>
                <a:prstGeom prst="rect">
                  <a:avLst/>
                </a:prstGeom>
                <a:solidFill>
                  <a:srgbClr val="6767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5" name="Rectangle 60"/>
                <p:cNvSpPr>
                  <a:spLocks noChangeArrowheads="1"/>
                </p:cNvSpPr>
                <p:nvPr/>
              </p:nvSpPr>
              <p:spPr bwMode="auto">
                <a:xfrm>
                  <a:off x="1912" y="2541"/>
                  <a:ext cx="8" cy="363"/>
                </a:xfrm>
                <a:prstGeom prst="rect">
                  <a:avLst/>
                </a:prstGeom>
                <a:solidFill>
                  <a:srgbClr val="6868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6" name="Rectangle 61"/>
                <p:cNvSpPr>
                  <a:spLocks noChangeArrowheads="1"/>
                </p:cNvSpPr>
                <p:nvPr/>
              </p:nvSpPr>
              <p:spPr bwMode="auto">
                <a:xfrm>
                  <a:off x="1920" y="2541"/>
                  <a:ext cx="4" cy="363"/>
                </a:xfrm>
                <a:prstGeom prst="rect">
                  <a:avLst/>
                </a:prstGeom>
                <a:solidFill>
                  <a:srgbClr val="6969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7" name="Rectangle 62"/>
                <p:cNvSpPr>
                  <a:spLocks noChangeArrowheads="1"/>
                </p:cNvSpPr>
                <p:nvPr/>
              </p:nvSpPr>
              <p:spPr bwMode="auto">
                <a:xfrm>
                  <a:off x="1924" y="2541"/>
                  <a:ext cx="8" cy="363"/>
                </a:xfrm>
                <a:prstGeom prst="rect">
                  <a:avLst/>
                </a:prstGeom>
                <a:solidFill>
                  <a:srgbClr val="6969B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8" name="Rectangle 63"/>
                <p:cNvSpPr>
                  <a:spLocks noChangeArrowheads="1"/>
                </p:cNvSpPr>
                <p:nvPr/>
              </p:nvSpPr>
              <p:spPr bwMode="auto">
                <a:xfrm>
                  <a:off x="1932" y="2541"/>
                  <a:ext cx="3" cy="363"/>
                </a:xfrm>
                <a:prstGeom prst="rect">
                  <a:avLst/>
                </a:prstGeom>
                <a:solidFill>
                  <a:srgbClr val="6B6B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69" name="Rectangle 64"/>
                <p:cNvSpPr>
                  <a:spLocks noChangeArrowheads="1"/>
                </p:cNvSpPr>
                <p:nvPr/>
              </p:nvSpPr>
              <p:spPr bwMode="auto">
                <a:xfrm>
                  <a:off x="1935" y="2541"/>
                  <a:ext cx="8" cy="363"/>
                </a:xfrm>
                <a:prstGeom prst="rect">
                  <a:avLst/>
                </a:prstGeom>
                <a:solidFill>
                  <a:srgbClr val="6C6C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0" name="Rectangle 65"/>
                <p:cNvSpPr>
                  <a:spLocks noChangeArrowheads="1"/>
                </p:cNvSpPr>
                <p:nvPr/>
              </p:nvSpPr>
              <p:spPr bwMode="auto">
                <a:xfrm>
                  <a:off x="1943" y="2541"/>
                  <a:ext cx="4" cy="363"/>
                </a:xfrm>
                <a:prstGeom prst="rect">
                  <a:avLst/>
                </a:prstGeom>
                <a:solidFill>
                  <a:srgbClr val="6D6D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1" name="Rectangle 66"/>
                <p:cNvSpPr>
                  <a:spLocks noChangeArrowheads="1"/>
                </p:cNvSpPr>
                <p:nvPr/>
              </p:nvSpPr>
              <p:spPr bwMode="auto">
                <a:xfrm>
                  <a:off x="1947" y="2541"/>
                  <a:ext cx="8" cy="363"/>
                </a:xfrm>
                <a:prstGeom prst="rect">
                  <a:avLst/>
                </a:prstGeom>
                <a:solidFill>
                  <a:srgbClr val="6E6E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2" name="Rectangle 67"/>
                <p:cNvSpPr>
                  <a:spLocks noChangeArrowheads="1"/>
                </p:cNvSpPr>
                <p:nvPr/>
              </p:nvSpPr>
              <p:spPr bwMode="auto">
                <a:xfrm>
                  <a:off x="1955" y="2541"/>
                  <a:ext cx="3" cy="363"/>
                </a:xfrm>
                <a:prstGeom prst="rect">
                  <a:avLst/>
                </a:prstGeom>
                <a:solidFill>
                  <a:srgbClr val="6F6F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3" name="Rectangle 68"/>
                <p:cNvSpPr>
                  <a:spLocks noChangeArrowheads="1"/>
                </p:cNvSpPr>
                <p:nvPr/>
              </p:nvSpPr>
              <p:spPr bwMode="auto">
                <a:xfrm>
                  <a:off x="1958" y="2541"/>
                  <a:ext cx="8" cy="363"/>
                </a:xfrm>
                <a:prstGeom prst="rect">
                  <a:avLst/>
                </a:prstGeom>
                <a:solidFill>
                  <a:srgbClr val="7070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4" name="Rectangle 69"/>
                <p:cNvSpPr>
                  <a:spLocks noChangeArrowheads="1"/>
                </p:cNvSpPr>
                <p:nvPr/>
              </p:nvSpPr>
              <p:spPr bwMode="auto">
                <a:xfrm>
                  <a:off x="1966" y="2541"/>
                  <a:ext cx="8" cy="363"/>
                </a:xfrm>
                <a:prstGeom prst="rect">
                  <a:avLst/>
                </a:prstGeom>
                <a:solidFill>
                  <a:srgbClr val="7070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5" name="Rectangle 70"/>
                <p:cNvSpPr>
                  <a:spLocks noChangeArrowheads="1"/>
                </p:cNvSpPr>
                <p:nvPr/>
              </p:nvSpPr>
              <p:spPr bwMode="auto">
                <a:xfrm>
                  <a:off x="1974" y="2541"/>
                  <a:ext cx="4" cy="363"/>
                </a:xfrm>
                <a:prstGeom prst="rect">
                  <a:avLst/>
                </a:prstGeom>
                <a:solidFill>
                  <a:srgbClr val="717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6" name="Rectangle 71"/>
                <p:cNvSpPr>
                  <a:spLocks noChangeArrowheads="1"/>
                </p:cNvSpPr>
                <p:nvPr/>
              </p:nvSpPr>
              <p:spPr bwMode="auto">
                <a:xfrm>
                  <a:off x="1978" y="2541"/>
                  <a:ext cx="7" cy="363"/>
                </a:xfrm>
                <a:prstGeom prst="rect">
                  <a:avLst/>
                </a:prstGeom>
                <a:solidFill>
                  <a:srgbClr val="7272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7" name="Rectangle 72"/>
                <p:cNvSpPr>
                  <a:spLocks noChangeArrowheads="1"/>
                </p:cNvSpPr>
                <p:nvPr/>
              </p:nvSpPr>
              <p:spPr bwMode="auto">
                <a:xfrm>
                  <a:off x="1985" y="2541"/>
                  <a:ext cx="4" cy="363"/>
                </a:xfrm>
                <a:prstGeom prst="rect">
                  <a:avLst/>
                </a:prstGeom>
                <a:solidFill>
                  <a:srgbClr val="7373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8" name="Rectangle 73"/>
                <p:cNvSpPr>
                  <a:spLocks noChangeArrowheads="1"/>
                </p:cNvSpPr>
                <p:nvPr/>
              </p:nvSpPr>
              <p:spPr bwMode="auto">
                <a:xfrm>
                  <a:off x="1989" y="2541"/>
                  <a:ext cx="8" cy="363"/>
                </a:xfrm>
                <a:prstGeom prst="rect">
                  <a:avLst/>
                </a:prstGeom>
                <a:solidFill>
                  <a:srgbClr val="7474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79" name="Rectangle 74"/>
                <p:cNvSpPr>
                  <a:spLocks noChangeArrowheads="1"/>
                </p:cNvSpPr>
                <p:nvPr/>
              </p:nvSpPr>
              <p:spPr bwMode="auto">
                <a:xfrm>
                  <a:off x="1997" y="2541"/>
                  <a:ext cx="4" cy="363"/>
                </a:xfrm>
                <a:prstGeom prst="rect">
                  <a:avLst/>
                </a:prstGeom>
                <a:solidFill>
                  <a:srgbClr val="7575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0" name="Rectangle 75"/>
                <p:cNvSpPr>
                  <a:spLocks noChangeArrowheads="1"/>
                </p:cNvSpPr>
                <p:nvPr/>
              </p:nvSpPr>
              <p:spPr bwMode="auto">
                <a:xfrm>
                  <a:off x="2001" y="2541"/>
                  <a:ext cx="7" cy="363"/>
                </a:xfrm>
                <a:prstGeom prst="rect">
                  <a:avLst/>
                </a:prstGeom>
                <a:solidFill>
                  <a:srgbClr val="7777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1" name="Rectangle 76"/>
                <p:cNvSpPr>
                  <a:spLocks noChangeArrowheads="1"/>
                </p:cNvSpPr>
                <p:nvPr/>
              </p:nvSpPr>
              <p:spPr bwMode="auto">
                <a:xfrm>
                  <a:off x="2008" y="2541"/>
                  <a:ext cx="8" cy="363"/>
                </a:xfrm>
                <a:prstGeom prst="rect">
                  <a:avLst/>
                </a:prstGeom>
                <a:solidFill>
                  <a:srgbClr val="7777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2" name="Rectangle 77"/>
                <p:cNvSpPr>
                  <a:spLocks noChangeArrowheads="1"/>
                </p:cNvSpPr>
                <p:nvPr/>
              </p:nvSpPr>
              <p:spPr bwMode="auto">
                <a:xfrm>
                  <a:off x="2016" y="2541"/>
                  <a:ext cx="4" cy="363"/>
                </a:xfrm>
                <a:prstGeom prst="rect">
                  <a:avLst/>
                </a:prstGeom>
                <a:solidFill>
                  <a:srgbClr val="7878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3" name="Rectangle 78"/>
                <p:cNvSpPr>
                  <a:spLocks noChangeArrowheads="1"/>
                </p:cNvSpPr>
                <p:nvPr/>
              </p:nvSpPr>
              <p:spPr bwMode="auto">
                <a:xfrm>
                  <a:off x="2020" y="2541"/>
                  <a:ext cx="8" cy="363"/>
                </a:xfrm>
                <a:prstGeom prst="rect">
                  <a:avLst/>
                </a:prstGeom>
                <a:solidFill>
                  <a:srgbClr val="7979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4" name="Rectangle 79"/>
                <p:cNvSpPr>
                  <a:spLocks noChangeArrowheads="1"/>
                </p:cNvSpPr>
                <p:nvPr/>
              </p:nvSpPr>
              <p:spPr bwMode="auto">
                <a:xfrm>
                  <a:off x="2028" y="2541"/>
                  <a:ext cx="3" cy="363"/>
                </a:xfrm>
                <a:prstGeom prst="rect">
                  <a:avLst/>
                </a:prstGeom>
                <a:solidFill>
                  <a:srgbClr val="7A7A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5" name="Rectangle 80"/>
                <p:cNvSpPr>
                  <a:spLocks noChangeArrowheads="1"/>
                </p:cNvSpPr>
                <p:nvPr/>
              </p:nvSpPr>
              <p:spPr bwMode="auto">
                <a:xfrm>
                  <a:off x="2031" y="2541"/>
                  <a:ext cx="8" cy="363"/>
                </a:xfrm>
                <a:prstGeom prst="rect">
                  <a:avLst/>
                </a:prstGeom>
                <a:solidFill>
                  <a:srgbClr val="7B7B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6" name="Rectangle 81"/>
                <p:cNvSpPr>
                  <a:spLocks noChangeArrowheads="1"/>
                </p:cNvSpPr>
                <p:nvPr/>
              </p:nvSpPr>
              <p:spPr bwMode="auto">
                <a:xfrm>
                  <a:off x="2039" y="2541"/>
                  <a:ext cx="4" cy="363"/>
                </a:xfrm>
                <a:prstGeom prst="rect">
                  <a:avLst/>
                </a:prstGeom>
                <a:solidFill>
                  <a:srgbClr val="7C7C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7" name="Rectangle 82"/>
                <p:cNvSpPr>
                  <a:spLocks noChangeArrowheads="1"/>
                </p:cNvSpPr>
                <p:nvPr/>
              </p:nvSpPr>
              <p:spPr bwMode="auto">
                <a:xfrm>
                  <a:off x="2043" y="2541"/>
                  <a:ext cx="8" cy="363"/>
                </a:xfrm>
                <a:prstGeom prst="rect">
                  <a:avLst/>
                </a:prstGeom>
                <a:solidFill>
                  <a:srgbClr val="7D7D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8" name="Rectangle 83"/>
                <p:cNvSpPr>
                  <a:spLocks noChangeArrowheads="1"/>
                </p:cNvSpPr>
                <p:nvPr/>
              </p:nvSpPr>
              <p:spPr bwMode="auto">
                <a:xfrm>
                  <a:off x="2051" y="2541"/>
                  <a:ext cx="7" cy="363"/>
                </a:xfrm>
                <a:prstGeom prst="rect">
                  <a:avLst/>
                </a:prstGeom>
                <a:solidFill>
                  <a:srgbClr val="7D7D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89" name="Rectangle 84"/>
                <p:cNvSpPr>
                  <a:spLocks noChangeArrowheads="1"/>
                </p:cNvSpPr>
                <p:nvPr/>
              </p:nvSpPr>
              <p:spPr bwMode="auto">
                <a:xfrm>
                  <a:off x="2058" y="2541"/>
                  <a:ext cx="4" cy="363"/>
                </a:xfrm>
                <a:prstGeom prst="rect">
                  <a:avLst/>
                </a:prstGeom>
                <a:solidFill>
                  <a:srgbClr val="7E7E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0" name="Rectangle 85"/>
                <p:cNvSpPr>
                  <a:spLocks noChangeArrowheads="1"/>
                </p:cNvSpPr>
                <p:nvPr/>
              </p:nvSpPr>
              <p:spPr bwMode="auto">
                <a:xfrm>
                  <a:off x="2062" y="2541"/>
                  <a:ext cx="8" cy="363"/>
                </a:xfrm>
                <a:prstGeom prst="rect">
                  <a:avLst/>
                </a:prstGeom>
                <a:solidFill>
                  <a:srgbClr val="7F7F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1" name="Rectangle 86"/>
                <p:cNvSpPr>
                  <a:spLocks noChangeArrowheads="1"/>
                </p:cNvSpPr>
                <p:nvPr/>
              </p:nvSpPr>
              <p:spPr bwMode="auto">
                <a:xfrm>
                  <a:off x="2070" y="2541"/>
                  <a:ext cx="4" cy="363"/>
                </a:xfrm>
                <a:prstGeom prst="rect">
                  <a:avLst/>
                </a:prstGeom>
                <a:solidFill>
                  <a:srgbClr val="8080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2" name="Rectangle 87"/>
                <p:cNvSpPr>
                  <a:spLocks noChangeArrowheads="1"/>
                </p:cNvSpPr>
                <p:nvPr/>
              </p:nvSpPr>
              <p:spPr bwMode="auto">
                <a:xfrm>
                  <a:off x="2074" y="2541"/>
                  <a:ext cx="7" cy="363"/>
                </a:xfrm>
                <a:prstGeom prst="rect">
                  <a:avLst/>
                </a:prstGeom>
                <a:solidFill>
                  <a:srgbClr val="8181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3" name="Rectangle 88"/>
                <p:cNvSpPr>
                  <a:spLocks noChangeArrowheads="1"/>
                </p:cNvSpPr>
                <p:nvPr/>
              </p:nvSpPr>
              <p:spPr bwMode="auto">
                <a:xfrm>
                  <a:off x="2081" y="2541"/>
                  <a:ext cx="4" cy="363"/>
                </a:xfrm>
                <a:prstGeom prst="rect">
                  <a:avLst/>
                </a:prstGeom>
                <a:solidFill>
                  <a:srgbClr val="8282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4" name="Rectangle 89"/>
                <p:cNvSpPr>
                  <a:spLocks noChangeArrowheads="1"/>
                </p:cNvSpPr>
                <p:nvPr/>
              </p:nvSpPr>
              <p:spPr bwMode="auto">
                <a:xfrm>
                  <a:off x="2085" y="2541"/>
                  <a:ext cx="8" cy="363"/>
                </a:xfrm>
                <a:prstGeom prst="rect">
                  <a:avLst/>
                </a:prstGeom>
                <a:solidFill>
                  <a:srgbClr val="8383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5" name="Rectangle 90"/>
                <p:cNvSpPr>
                  <a:spLocks noChangeArrowheads="1"/>
                </p:cNvSpPr>
                <p:nvPr/>
              </p:nvSpPr>
              <p:spPr bwMode="auto">
                <a:xfrm>
                  <a:off x="2093" y="2541"/>
                  <a:ext cx="4" cy="363"/>
                </a:xfrm>
                <a:prstGeom prst="rect">
                  <a:avLst/>
                </a:prstGeom>
                <a:solidFill>
                  <a:srgbClr val="8383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6" name="Rectangle 91"/>
                <p:cNvSpPr>
                  <a:spLocks noChangeArrowheads="1"/>
                </p:cNvSpPr>
                <p:nvPr/>
              </p:nvSpPr>
              <p:spPr bwMode="auto">
                <a:xfrm>
                  <a:off x="2097" y="2541"/>
                  <a:ext cx="7" cy="363"/>
                </a:xfrm>
                <a:prstGeom prst="rect">
                  <a:avLst/>
                </a:prstGeom>
                <a:solidFill>
                  <a:srgbClr val="848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7" name="Rectangle 92"/>
                <p:cNvSpPr>
                  <a:spLocks noChangeArrowheads="1"/>
                </p:cNvSpPr>
                <p:nvPr/>
              </p:nvSpPr>
              <p:spPr bwMode="auto">
                <a:xfrm>
                  <a:off x="2104" y="2541"/>
                  <a:ext cx="8" cy="363"/>
                </a:xfrm>
                <a:prstGeom prst="rect">
                  <a:avLst/>
                </a:prstGeom>
                <a:solidFill>
                  <a:srgbClr val="8585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8" name="Rectangle 93"/>
                <p:cNvSpPr>
                  <a:spLocks noChangeArrowheads="1"/>
                </p:cNvSpPr>
                <p:nvPr/>
              </p:nvSpPr>
              <p:spPr bwMode="auto">
                <a:xfrm>
                  <a:off x="2112" y="2541"/>
                  <a:ext cx="4" cy="363"/>
                </a:xfrm>
                <a:prstGeom prst="rect">
                  <a:avLst/>
                </a:prstGeom>
                <a:solidFill>
                  <a:srgbClr val="8686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99" name="Rectangle 94"/>
                <p:cNvSpPr>
                  <a:spLocks noChangeArrowheads="1"/>
                </p:cNvSpPr>
                <p:nvPr/>
              </p:nvSpPr>
              <p:spPr bwMode="auto">
                <a:xfrm>
                  <a:off x="2116" y="2541"/>
                  <a:ext cx="8" cy="363"/>
                </a:xfrm>
                <a:prstGeom prst="rect">
                  <a:avLst/>
                </a:prstGeom>
                <a:solidFill>
                  <a:srgbClr val="8686E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0" name="Rectangle 95"/>
                <p:cNvSpPr>
                  <a:spLocks noChangeArrowheads="1"/>
                </p:cNvSpPr>
                <p:nvPr/>
              </p:nvSpPr>
              <p:spPr bwMode="auto">
                <a:xfrm>
                  <a:off x="2124" y="2541"/>
                  <a:ext cx="3" cy="363"/>
                </a:xfrm>
                <a:prstGeom prst="rect">
                  <a:avLst/>
                </a:prstGeom>
                <a:solidFill>
                  <a:srgbClr val="8787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1" name="Rectangle 96"/>
                <p:cNvSpPr>
                  <a:spLocks noChangeArrowheads="1"/>
                </p:cNvSpPr>
                <p:nvPr/>
              </p:nvSpPr>
              <p:spPr bwMode="auto">
                <a:xfrm>
                  <a:off x="2127" y="2541"/>
                  <a:ext cx="8" cy="363"/>
                </a:xfrm>
                <a:prstGeom prst="rect">
                  <a:avLst/>
                </a:prstGeom>
                <a:solidFill>
                  <a:srgbClr val="8888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2" name="Rectangle 97"/>
                <p:cNvSpPr>
                  <a:spLocks noChangeArrowheads="1"/>
                </p:cNvSpPr>
                <p:nvPr/>
              </p:nvSpPr>
              <p:spPr bwMode="auto">
                <a:xfrm>
                  <a:off x="2135" y="2541"/>
                  <a:ext cx="4" cy="363"/>
                </a:xfrm>
                <a:prstGeom prst="rect">
                  <a:avLst/>
                </a:prstGeom>
                <a:solidFill>
                  <a:srgbClr val="8888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3" name="Rectangle 98"/>
                <p:cNvSpPr>
                  <a:spLocks noChangeArrowheads="1"/>
                </p:cNvSpPr>
                <p:nvPr/>
              </p:nvSpPr>
              <p:spPr bwMode="auto">
                <a:xfrm>
                  <a:off x="2139" y="2541"/>
                  <a:ext cx="8" cy="363"/>
                </a:xfrm>
                <a:prstGeom prst="rect">
                  <a:avLst/>
                </a:prstGeom>
                <a:solidFill>
                  <a:srgbClr val="8989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4" name="Rectangle 99"/>
                <p:cNvSpPr>
                  <a:spLocks noChangeArrowheads="1"/>
                </p:cNvSpPr>
                <p:nvPr/>
              </p:nvSpPr>
              <p:spPr bwMode="auto">
                <a:xfrm>
                  <a:off x="2147" y="2541"/>
                  <a:ext cx="7" cy="363"/>
                </a:xfrm>
                <a:prstGeom prst="rect">
                  <a:avLst/>
                </a:prstGeom>
                <a:solidFill>
                  <a:srgbClr val="8A8AE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5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54" y="2541"/>
                  <a:ext cx="4" cy="363"/>
                </a:xfrm>
                <a:prstGeom prst="rect">
                  <a:avLst/>
                </a:prstGeom>
                <a:solidFill>
                  <a:srgbClr val="8A8A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6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58" y="2541"/>
                  <a:ext cx="8" cy="363"/>
                </a:xfrm>
                <a:prstGeom prst="rect">
                  <a:avLst/>
                </a:prstGeom>
                <a:solidFill>
                  <a:srgbClr val="8B8B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7" name="Rectangle 102"/>
                <p:cNvSpPr>
                  <a:spLocks noChangeArrowheads="1"/>
                </p:cNvSpPr>
                <p:nvPr/>
              </p:nvSpPr>
              <p:spPr bwMode="auto">
                <a:xfrm>
                  <a:off x="2166" y="2541"/>
                  <a:ext cx="4" cy="363"/>
                </a:xfrm>
                <a:prstGeom prst="rect">
                  <a:avLst/>
                </a:prstGeom>
                <a:solidFill>
                  <a:srgbClr val="8C8C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8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70" y="2541"/>
                  <a:ext cx="7" cy="363"/>
                </a:xfrm>
                <a:prstGeom prst="rect">
                  <a:avLst/>
                </a:prstGeom>
                <a:solidFill>
                  <a:srgbClr val="8C8C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09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77" y="2541"/>
                  <a:ext cx="4" cy="363"/>
                </a:xfrm>
                <a:prstGeom prst="rect">
                  <a:avLst/>
                </a:prstGeom>
                <a:solidFill>
                  <a:srgbClr val="8D8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0" name="Rectangle 105"/>
                <p:cNvSpPr>
                  <a:spLocks noChangeArrowheads="1"/>
                </p:cNvSpPr>
                <p:nvPr/>
              </p:nvSpPr>
              <p:spPr bwMode="auto">
                <a:xfrm>
                  <a:off x="2181" y="2541"/>
                  <a:ext cx="8" cy="363"/>
                </a:xfrm>
                <a:prstGeom prst="rect">
                  <a:avLst/>
                </a:prstGeom>
                <a:solidFill>
                  <a:srgbClr val="8D8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2189" y="2541"/>
                  <a:ext cx="8" cy="363"/>
                </a:xfrm>
                <a:prstGeom prst="rect">
                  <a:avLst/>
                </a:prstGeom>
                <a:solidFill>
                  <a:srgbClr val="8E8E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2" name="Rectangle 107"/>
                <p:cNvSpPr>
                  <a:spLocks noChangeArrowheads="1"/>
                </p:cNvSpPr>
                <p:nvPr/>
              </p:nvSpPr>
              <p:spPr bwMode="auto">
                <a:xfrm>
                  <a:off x="2197" y="2541"/>
                  <a:ext cx="3" cy="363"/>
                </a:xfrm>
                <a:prstGeom prst="rect">
                  <a:avLst/>
                </a:prstGeom>
                <a:solidFill>
                  <a:srgbClr val="8E8E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3" name="Rectangle 108"/>
                <p:cNvSpPr>
                  <a:spLocks noChangeArrowheads="1"/>
                </p:cNvSpPr>
                <p:nvPr/>
              </p:nvSpPr>
              <p:spPr bwMode="auto">
                <a:xfrm>
                  <a:off x="2200" y="2541"/>
                  <a:ext cx="8" cy="363"/>
                </a:xfrm>
                <a:prstGeom prst="rect">
                  <a:avLst/>
                </a:prstGeom>
                <a:solidFill>
                  <a:srgbClr val="8F8F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4" name="Rectangle 109"/>
                <p:cNvSpPr>
                  <a:spLocks noChangeArrowheads="1"/>
                </p:cNvSpPr>
                <p:nvPr/>
              </p:nvSpPr>
              <p:spPr bwMode="auto">
                <a:xfrm>
                  <a:off x="2208" y="2541"/>
                  <a:ext cx="4" cy="363"/>
                </a:xfrm>
                <a:prstGeom prst="rect">
                  <a:avLst/>
                </a:prstGeom>
                <a:solidFill>
                  <a:srgbClr val="8F8F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5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12" y="2541"/>
                  <a:ext cx="8" cy="363"/>
                </a:xfrm>
                <a:prstGeom prst="rect">
                  <a:avLst/>
                </a:prstGeom>
                <a:solidFill>
                  <a:srgbClr val="909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6" name="Rectangle 111"/>
                <p:cNvSpPr>
                  <a:spLocks noChangeArrowheads="1"/>
                </p:cNvSpPr>
                <p:nvPr/>
              </p:nvSpPr>
              <p:spPr bwMode="auto">
                <a:xfrm>
                  <a:off x="2220" y="2541"/>
                  <a:ext cx="3" cy="363"/>
                </a:xfrm>
                <a:prstGeom prst="rect">
                  <a:avLst/>
                </a:prstGeom>
                <a:solidFill>
                  <a:srgbClr val="9090F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7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23" y="2541"/>
                  <a:ext cx="8" cy="363"/>
                </a:xfrm>
                <a:prstGeom prst="rect">
                  <a:avLst/>
                </a:prstGeom>
                <a:solidFill>
                  <a:srgbClr val="9191F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8" name="Rectangle 113"/>
                <p:cNvSpPr>
                  <a:spLocks noChangeArrowheads="1"/>
                </p:cNvSpPr>
                <p:nvPr/>
              </p:nvSpPr>
              <p:spPr bwMode="auto">
                <a:xfrm>
                  <a:off x="2231" y="2541"/>
                  <a:ext cx="4" cy="363"/>
                </a:xfrm>
                <a:prstGeom prst="rect">
                  <a:avLst/>
                </a:prstGeom>
                <a:solidFill>
                  <a:srgbClr val="9191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19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35" y="2541"/>
                  <a:ext cx="8" cy="363"/>
                </a:xfrm>
                <a:prstGeom prst="rect">
                  <a:avLst/>
                </a:prstGeom>
                <a:solidFill>
                  <a:srgbClr val="9292F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0" name="Rectangle 115"/>
                <p:cNvSpPr>
                  <a:spLocks noChangeArrowheads="1"/>
                </p:cNvSpPr>
                <p:nvPr/>
              </p:nvSpPr>
              <p:spPr bwMode="auto">
                <a:xfrm>
                  <a:off x="2243" y="2541"/>
                  <a:ext cx="7" cy="363"/>
                </a:xfrm>
                <a:prstGeom prst="rect">
                  <a:avLst/>
                </a:prstGeom>
                <a:solidFill>
                  <a:srgbClr val="9292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1" name="Rectangle 116"/>
                <p:cNvSpPr>
                  <a:spLocks noChangeArrowheads="1"/>
                </p:cNvSpPr>
                <p:nvPr/>
              </p:nvSpPr>
              <p:spPr bwMode="auto">
                <a:xfrm>
                  <a:off x="2250" y="2541"/>
                  <a:ext cx="4" cy="363"/>
                </a:xfrm>
                <a:prstGeom prst="rect">
                  <a:avLst/>
                </a:prstGeom>
                <a:solidFill>
                  <a:srgbClr val="9292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2" name="Rectangle 117"/>
                <p:cNvSpPr>
                  <a:spLocks noChangeArrowheads="1"/>
                </p:cNvSpPr>
                <p:nvPr/>
              </p:nvSpPr>
              <p:spPr bwMode="auto">
                <a:xfrm>
                  <a:off x="2254" y="2541"/>
                  <a:ext cx="8" cy="363"/>
                </a:xfrm>
                <a:prstGeom prst="rect">
                  <a:avLst/>
                </a:prstGeom>
                <a:solidFill>
                  <a:srgbClr val="9393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3" name="Rectangle 118"/>
                <p:cNvSpPr>
                  <a:spLocks noChangeArrowheads="1"/>
                </p:cNvSpPr>
                <p:nvPr/>
              </p:nvSpPr>
              <p:spPr bwMode="auto">
                <a:xfrm>
                  <a:off x="2262" y="2541"/>
                  <a:ext cx="4" cy="363"/>
                </a:xfrm>
                <a:prstGeom prst="rect">
                  <a:avLst/>
                </a:prstGeom>
                <a:solidFill>
                  <a:srgbClr val="9393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4" name="Rectangle 119"/>
                <p:cNvSpPr>
                  <a:spLocks noChangeArrowheads="1"/>
                </p:cNvSpPr>
                <p:nvPr/>
              </p:nvSpPr>
              <p:spPr bwMode="auto">
                <a:xfrm>
                  <a:off x="2266" y="2541"/>
                  <a:ext cx="7" cy="363"/>
                </a:xfrm>
                <a:prstGeom prst="rect">
                  <a:avLst/>
                </a:prstGeom>
                <a:solidFill>
                  <a:srgbClr val="9393F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5" name="Rectangle 120"/>
                <p:cNvSpPr>
                  <a:spLocks noChangeArrowheads="1"/>
                </p:cNvSpPr>
                <p:nvPr/>
              </p:nvSpPr>
              <p:spPr bwMode="auto">
                <a:xfrm>
                  <a:off x="2273" y="2541"/>
                  <a:ext cx="4" cy="363"/>
                </a:xfrm>
                <a:prstGeom prst="rect">
                  <a:avLst/>
                </a:prstGeom>
                <a:solidFill>
                  <a:srgbClr val="9494F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6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77" y="2541"/>
                  <a:ext cx="8" cy="363"/>
                </a:xfrm>
                <a:prstGeom prst="rect">
                  <a:avLst/>
                </a:prstGeom>
                <a:solidFill>
                  <a:srgbClr val="9494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7" name="Rectangle 122"/>
                <p:cNvSpPr>
                  <a:spLocks noChangeArrowheads="1"/>
                </p:cNvSpPr>
                <p:nvPr/>
              </p:nvSpPr>
              <p:spPr bwMode="auto">
                <a:xfrm>
                  <a:off x="2285" y="2541"/>
                  <a:ext cx="8" cy="363"/>
                </a:xfrm>
                <a:prstGeom prst="rect">
                  <a:avLst/>
                </a:prstGeom>
                <a:solidFill>
                  <a:srgbClr val="9494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8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93" y="2541"/>
                  <a:ext cx="3" cy="363"/>
                </a:xfrm>
                <a:prstGeom prst="rect">
                  <a:avLst/>
                </a:prstGeom>
                <a:solidFill>
                  <a:srgbClr val="9595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29" name="Rectangle 124"/>
                <p:cNvSpPr>
                  <a:spLocks noChangeArrowheads="1"/>
                </p:cNvSpPr>
                <p:nvPr/>
              </p:nvSpPr>
              <p:spPr bwMode="auto">
                <a:xfrm>
                  <a:off x="2296" y="2541"/>
                  <a:ext cx="8" cy="363"/>
                </a:xfrm>
                <a:prstGeom prst="rect">
                  <a:avLst/>
                </a:prstGeom>
                <a:solidFill>
                  <a:srgbClr val="9595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0" name="Rectangle 125"/>
                <p:cNvSpPr>
                  <a:spLocks noChangeArrowheads="1"/>
                </p:cNvSpPr>
                <p:nvPr/>
              </p:nvSpPr>
              <p:spPr bwMode="auto">
                <a:xfrm>
                  <a:off x="2304" y="2541"/>
                  <a:ext cx="4" cy="363"/>
                </a:xfrm>
                <a:prstGeom prst="rect">
                  <a:avLst/>
                </a:prstGeom>
                <a:solidFill>
                  <a:srgbClr val="9595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1" name="Rectangle 126"/>
                <p:cNvSpPr>
                  <a:spLocks noChangeArrowheads="1"/>
                </p:cNvSpPr>
                <p:nvPr/>
              </p:nvSpPr>
              <p:spPr bwMode="auto">
                <a:xfrm>
                  <a:off x="2308" y="2541"/>
                  <a:ext cx="8" cy="363"/>
                </a:xfrm>
                <a:prstGeom prst="rect">
                  <a:avLst/>
                </a:prstGeom>
                <a:solidFill>
                  <a:srgbClr val="9595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2" name="Rectangle 127"/>
                <p:cNvSpPr>
                  <a:spLocks noChangeArrowheads="1"/>
                </p:cNvSpPr>
                <p:nvPr/>
              </p:nvSpPr>
              <p:spPr bwMode="auto">
                <a:xfrm>
                  <a:off x="2316" y="2541"/>
                  <a:ext cx="3" cy="363"/>
                </a:xfrm>
                <a:prstGeom prst="rect">
                  <a:avLst/>
                </a:prstGeom>
                <a:solidFill>
                  <a:srgbClr val="969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3" name="Rectangle 128"/>
                <p:cNvSpPr>
                  <a:spLocks noChangeArrowheads="1"/>
                </p:cNvSpPr>
                <p:nvPr/>
              </p:nvSpPr>
              <p:spPr bwMode="auto">
                <a:xfrm>
                  <a:off x="2319" y="2541"/>
                  <a:ext cx="8" cy="363"/>
                </a:xfrm>
                <a:prstGeom prst="rect">
                  <a:avLst/>
                </a:prstGeom>
                <a:solidFill>
                  <a:srgbClr val="969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4" name="Rectangle 129"/>
                <p:cNvSpPr>
                  <a:spLocks noChangeArrowheads="1"/>
                </p:cNvSpPr>
                <p:nvPr/>
              </p:nvSpPr>
              <p:spPr bwMode="auto">
                <a:xfrm>
                  <a:off x="2327" y="2541"/>
                  <a:ext cx="8" cy="363"/>
                </a:xfrm>
                <a:prstGeom prst="rect">
                  <a:avLst/>
                </a:prstGeom>
                <a:solidFill>
                  <a:srgbClr val="9696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5" name="Rectangle 130"/>
                <p:cNvSpPr>
                  <a:spLocks noChangeArrowheads="1"/>
                </p:cNvSpPr>
                <p:nvPr/>
              </p:nvSpPr>
              <p:spPr bwMode="auto">
                <a:xfrm>
                  <a:off x="2335" y="2541"/>
                  <a:ext cx="4" cy="363"/>
                </a:xfrm>
                <a:prstGeom prst="rect">
                  <a:avLst/>
                </a:prstGeom>
                <a:solidFill>
                  <a:srgbClr val="9696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6" name="Rectangle 131"/>
                <p:cNvSpPr>
                  <a:spLocks noChangeArrowheads="1"/>
                </p:cNvSpPr>
                <p:nvPr/>
              </p:nvSpPr>
              <p:spPr bwMode="auto">
                <a:xfrm>
                  <a:off x="2339" y="2541"/>
                  <a:ext cx="7" cy="363"/>
                </a:xfrm>
                <a:prstGeom prst="rect">
                  <a:avLst/>
                </a:prstGeom>
                <a:solidFill>
                  <a:srgbClr val="9797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7" name="Rectangle 132"/>
                <p:cNvSpPr>
                  <a:spLocks noChangeArrowheads="1"/>
                </p:cNvSpPr>
                <p:nvPr/>
              </p:nvSpPr>
              <p:spPr bwMode="auto">
                <a:xfrm>
                  <a:off x="2346" y="2541"/>
                  <a:ext cx="4" cy="363"/>
                </a:xfrm>
                <a:prstGeom prst="rect">
                  <a:avLst/>
                </a:prstGeom>
                <a:solidFill>
                  <a:srgbClr val="9797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8" name="Rectangle 133"/>
                <p:cNvSpPr>
                  <a:spLocks noChangeArrowheads="1"/>
                </p:cNvSpPr>
                <p:nvPr/>
              </p:nvSpPr>
              <p:spPr bwMode="auto">
                <a:xfrm>
                  <a:off x="2350" y="2541"/>
                  <a:ext cx="8" cy="363"/>
                </a:xfrm>
                <a:prstGeom prst="rect">
                  <a:avLst/>
                </a:prstGeom>
                <a:solidFill>
                  <a:srgbClr val="9797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39" name="Rectangle 134"/>
                <p:cNvSpPr>
                  <a:spLocks noChangeArrowheads="1"/>
                </p:cNvSpPr>
                <p:nvPr/>
              </p:nvSpPr>
              <p:spPr bwMode="auto">
                <a:xfrm>
                  <a:off x="2358" y="2541"/>
                  <a:ext cx="4" cy="363"/>
                </a:xfrm>
                <a:prstGeom prst="rect">
                  <a:avLst/>
                </a:prstGeom>
                <a:solidFill>
                  <a:srgbClr val="9797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0" name="Rectangle 135"/>
                <p:cNvSpPr>
                  <a:spLocks noChangeArrowheads="1"/>
                </p:cNvSpPr>
                <p:nvPr/>
              </p:nvSpPr>
              <p:spPr bwMode="auto">
                <a:xfrm>
                  <a:off x="2362" y="2541"/>
                  <a:ext cx="7" cy="363"/>
                </a:xfrm>
                <a:prstGeom prst="rect">
                  <a:avLst/>
                </a:prstGeom>
                <a:solidFill>
                  <a:srgbClr val="9797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1" name="Rectangle 136"/>
                <p:cNvSpPr>
                  <a:spLocks noChangeArrowheads="1"/>
                </p:cNvSpPr>
                <p:nvPr/>
              </p:nvSpPr>
              <p:spPr bwMode="auto">
                <a:xfrm>
                  <a:off x="2369" y="2541"/>
                  <a:ext cx="4" cy="363"/>
                </a:xfrm>
                <a:prstGeom prst="rect">
                  <a:avLst/>
                </a:prstGeom>
                <a:solidFill>
                  <a:srgbClr val="9797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373" y="2541"/>
                  <a:ext cx="8" cy="363"/>
                </a:xfrm>
                <a:prstGeom prst="rect">
                  <a:avLst/>
                </a:prstGeom>
                <a:solidFill>
                  <a:srgbClr val="9898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3" name="Rectangle 138"/>
                <p:cNvSpPr>
                  <a:spLocks noChangeArrowheads="1"/>
                </p:cNvSpPr>
                <p:nvPr/>
              </p:nvSpPr>
              <p:spPr bwMode="auto">
                <a:xfrm>
                  <a:off x="2381" y="2541"/>
                  <a:ext cx="8" cy="363"/>
                </a:xfrm>
                <a:prstGeom prst="rect">
                  <a:avLst/>
                </a:prstGeom>
                <a:solidFill>
                  <a:srgbClr val="9898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4" name="Rectangle 139"/>
                <p:cNvSpPr>
                  <a:spLocks noChangeArrowheads="1"/>
                </p:cNvSpPr>
                <p:nvPr/>
              </p:nvSpPr>
              <p:spPr bwMode="auto">
                <a:xfrm>
                  <a:off x="2389" y="2541"/>
                  <a:ext cx="3" cy="363"/>
                </a:xfrm>
                <a:prstGeom prst="rect">
                  <a:avLst/>
                </a:prstGeom>
                <a:solidFill>
                  <a:srgbClr val="9898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392" y="2541"/>
                  <a:ext cx="8" cy="363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6" name="Rectangle 141"/>
                <p:cNvSpPr>
                  <a:spLocks noChangeArrowheads="1"/>
                </p:cNvSpPr>
                <p:nvPr/>
              </p:nvSpPr>
              <p:spPr bwMode="auto">
                <a:xfrm>
                  <a:off x="2400" y="2541"/>
                  <a:ext cx="4" cy="363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7" name="Rectangle 142"/>
                <p:cNvSpPr>
                  <a:spLocks noChangeArrowheads="1"/>
                </p:cNvSpPr>
                <p:nvPr/>
              </p:nvSpPr>
              <p:spPr bwMode="auto">
                <a:xfrm>
                  <a:off x="2404" y="2541"/>
                  <a:ext cx="8" cy="363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8" name="Rectangle 143"/>
                <p:cNvSpPr>
                  <a:spLocks noChangeArrowheads="1"/>
                </p:cNvSpPr>
                <p:nvPr/>
              </p:nvSpPr>
              <p:spPr bwMode="auto">
                <a:xfrm>
                  <a:off x="2412" y="2541"/>
                  <a:ext cx="3" cy="363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849" name="Rectangle 144"/>
                <p:cNvSpPr>
                  <a:spLocks noChangeArrowheads="1"/>
                </p:cNvSpPr>
                <p:nvPr/>
              </p:nvSpPr>
              <p:spPr bwMode="auto">
                <a:xfrm>
                  <a:off x="2415" y="2541"/>
                  <a:ext cx="8" cy="363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</p:grpSp>
          <p:sp>
            <p:nvSpPr>
              <p:cNvPr id="21524" name="Rectangle 145"/>
              <p:cNvSpPr>
                <a:spLocks noChangeArrowheads="1"/>
              </p:cNvSpPr>
              <p:nvPr/>
            </p:nvSpPr>
            <p:spPr bwMode="auto">
              <a:xfrm>
                <a:off x="1571" y="2541"/>
                <a:ext cx="476" cy="36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grpSp>
            <p:nvGrpSpPr>
              <p:cNvPr id="5" name="Group 146"/>
              <p:cNvGrpSpPr>
                <a:grpSpLocks/>
              </p:cNvGrpSpPr>
              <p:nvPr/>
            </p:nvGrpSpPr>
            <p:grpSpPr bwMode="auto">
              <a:xfrm>
                <a:off x="1571" y="2072"/>
                <a:ext cx="725" cy="358"/>
                <a:chOff x="1594" y="2072"/>
                <a:chExt cx="387" cy="358"/>
              </a:xfrm>
            </p:grpSpPr>
            <p:sp>
              <p:nvSpPr>
                <p:cNvPr id="21611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94" y="2072"/>
                  <a:ext cx="3" cy="358"/>
                </a:xfrm>
                <a:prstGeom prst="rect">
                  <a:avLst/>
                </a:prstGeom>
                <a:solidFill>
                  <a:srgbClr val="474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2" name="Rectangle 148"/>
                <p:cNvSpPr>
                  <a:spLocks noChangeArrowheads="1"/>
                </p:cNvSpPr>
                <p:nvPr/>
              </p:nvSpPr>
              <p:spPr bwMode="auto">
                <a:xfrm>
                  <a:off x="1597" y="2072"/>
                  <a:ext cx="4" cy="358"/>
                </a:xfrm>
                <a:prstGeom prst="rect">
                  <a:avLst/>
                </a:prstGeom>
                <a:solidFill>
                  <a:srgbClr val="474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3" name="Rectangle 149"/>
                <p:cNvSpPr>
                  <a:spLocks noChangeArrowheads="1"/>
                </p:cNvSpPr>
                <p:nvPr/>
              </p:nvSpPr>
              <p:spPr bwMode="auto">
                <a:xfrm>
                  <a:off x="1601" y="2072"/>
                  <a:ext cx="4" cy="358"/>
                </a:xfrm>
                <a:prstGeom prst="rect">
                  <a:avLst/>
                </a:prstGeom>
                <a:solidFill>
                  <a:srgbClr val="47477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4" name="Rectangle 150"/>
                <p:cNvSpPr>
                  <a:spLocks noChangeArrowheads="1"/>
                </p:cNvSpPr>
                <p:nvPr/>
              </p:nvSpPr>
              <p:spPr bwMode="auto">
                <a:xfrm>
                  <a:off x="1605" y="2072"/>
                  <a:ext cx="4" cy="358"/>
                </a:xfrm>
                <a:prstGeom prst="rect">
                  <a:avLst/>
                </a:prstGeom>
                <a:solidFill>
                  <a:srgbClr val="48487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5" name="Rectangle 151"/>
                <p:cNvSpPr>
                  <a:spLocks noChangeArrowheads="1"/>
                </p:cNvSpPr>
                <p:nvPr/>
              </p:nvSpPr>
              <p:spPr bwMode="auto">
                <a:xfrm>
                  <a:off x="1609" y="2072"/>
                  <a:ext cx="4" cy="358"/>
                </a:xfrm>
                <a:prstGeom prst="rect">
                  <a:avLst/>
                </a:prstGeom>
                <a:solidFill>
                  <a:srgbClr val="484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6" name="Rectangle 152"/>
                <p:cNvSpPr>
                  <a:spLocks noChangeArrowheads="1"/>
                </p:cNvSpPr>
                <p:nvPr/>
              </p:nvSpPr>
              <p:spPr bwMode="auto">
                <a:xfrm>
                  <a:off x="1613" y="2072"/>
                  <a:ext cx="4" cy="358"/>
                </a:xfrm>
                <a:prstGeom prst="rect">
                  <a:avLst/>
                </a:prstGeom>
                <a:solidFill>
                  <a:srgbClr val="4848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7" name="Rectangle 153"/>
                <p:cNvSpPr>
                  <a:spLocks noChangeArrowheads="1"/>
                </p:cNvSpPr>
                <p:nvPr/>
              </p:nvSpPr>
              <p:spPr bwMode="auto">
                <a:xfrm>
                  <a:off x="1617" y="2072"/>
                  <a:ext cx="4" cy="358"/>
                </a:xfrm>
                <a:prstGeom prst="rect">
                  <a:avLst/>
                </a:prstGeom>
                <a:solidFill>
                  <a:srgbClr val="4949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8" name="Rectangle 154"/>
                <p:cNvSpPr>
                  <a:spLocks noChangeArrowheads="1"/>
                </p:cNvSpPr>
                <p:nvPr/>
              </p:nvSpPr>
              <p:spPr bwMode="auto">
                <a:xfrm>
                  <a:off x="1621" y="2072"/>
                  <a:ext cx="3" cy="358"/>
                </a:xfrm>
                <a:prstGeom prst="rect">
                  <a:avLst/>
                </a:prstGeom>
                <a:solidFill>
                  <a:srgbClr val="4949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624" y="2072"/>
                  <a:ext cx="4" cy="358"/>
                </a:xfrm>
                <a:prstGeom prst="rect">
                  <a:avLst/>
                </a:prstGeom>
                <a:solidFill>
                  <a:srgbClr val="4A4A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0" name="Rectangle 156"/>
                <p:cNvSpPr>
                  <a:spLocks noChangeArrowheads="1"/>
                </p:cNvSpPr>
                <p:nvPr/>
              </p:nvSpPr>
              <p:spPr bwMode="auto">
                <a:xfrm>
                  <a:off x="1628" y="2072"/>
                  <a:ext cx="4" cy="358"/>
                </a:xfrm>
                <a:prstGeom prst="rect">
                  <a:avLst/>
                </a:prstGeom>
                <a:solidFill>
                  <a:srgbClr val="4A4A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1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2" y="2072"/>
                  <a:ext cx="4" cy="358"/>
                </a:xfrm>
                <a:prstGeom prst="rect">
                  <a:avLst/>
                </a:prstGeom>
                <a:solidFill>
                  <a:srgbClr val="4B4B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2" name="Rectangle 158"/>
                <p:cNvSpPr>
                  <a:spLocks noChangeArrowheads="1"/>
                </p:cNvSpPr>
                <p:nvPr/>
              </p:nvSpPr>
              <p:spPr bwMode="auto">
                <a:xfrm>
                  <a:off x="1636" y="2072"/>
                  <a:ext cx="4" cy="358"/>
                </a:xfrm>
                <a:prstGeom prst="rect">
                  <a:avLst/>
                </a:prstGeom>
                <a:solidFill>
                  <a:srgbClr val="4C4C7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3" name="Rectangle 159"/>
                <p:cNvSpPr>
                  <a:spLocks noChangeArrowheads="1"/>
                </p:cNvSpPr>
                <p:nvPr/>
              </p:nvSpPr>
              <p:spPr bwMode="auto">
                <a:xfrm>
                  <a:off x="1640" y="2072"/>
                  <a:ext cx="4" cy="358"/>
                </a:xfrm>
                <a:prstGeom prst="rect">
                  <a:avLst/>
                </a:prstGeom>
                <a:solidFill>
                  <a:srgbClr val="4C4C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4" name="Rectangle 160"/>
                <p:cNvSpPr>
                  <a:spLocks noChangeArrowheads="1"/>
                </p:cNvSpPr>
                <p:nvPr/>
              </p:nvSpPr>
              <p:spPr bwMode="auto">
                <a:xfrm>
                  <a:off x="1644" y="2072"/>
                  <a:ext cx="3" cy="358"/>
                </a:xfrm>
                <a:prstGeom prst="rect">
                  <a:avLst/>
                </a:prstGeom>
                <a:solidFill>
                  <a:srgbClr val="4D4D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647" y="2072"/>
                  <a:ext cx="4" cy="358"/>
                </a:xfrm>
                <a:prstGeom prst="rect">
                  <a:avLst/>
                </a:prstGeom>
                <a:solidFill>
                  <a:srgbClr val="4D4D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6" name="Rectangle 162"/>
                <p:cNvSpPr>
                  <a:spLocks noChangeArrowheads="1"/>
                </p:cNvSpPr>
                <p:nvPr/>
              </p:nvSpPr>
              <p:spPr bwMode="auto">
                <a:xfrm>
                  <a:off x="1651" y="2072"/>
                  <a:ext cx="4" cy="358"/>
                </a:xfrm>
                <a:prstGeom prst="rect">
                  <a:avLst/>
                </a:prstGeom>
                <a:solidFill>
                  <a:srgbClr val="4E4E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7" name="Rectangle 163"/>
                <p:cNvSpPr>
                  <a:spLocks noChangeArrowheads="1"/>
                </p:cNvSpPr>
                <p:nvPr/>
              </p:nvSpPr>
              <p:spPr bwMode="auto">
                <a:xfrm>
                  <a:off x="1655" y="2072"/>
                  <a:ext cx="4" cy="358"/>
                </a:xfrm>
                <a:prstGeom prst="rect">
                  <a:avLst/>
                </a:prstGeom>
                <a:solidFill>
                  <a:srgbClr val="4F4F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8" name="Rectangle 164"/>
                <p:cNvSpPr>
                  <a:spLocks noChangeArrowheads="1"/>
                </p:cNvSpPr>
                <p:nvPr/>
              </p:nvSpPr>
              <p:spPr bwMode="auto">
                <a:xfrm>
                  <a:off x="1659" y="2072"/>
                  <a:ext cx="4" cy="358"/>
                </a:xfrm>
                <a:prstGeom prst="rect">
                  <a:avLst/>
                </a:prstGeom>
                <a:solidFill>
                  <a:srgbClr val="5050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29" name="Rectangle 165"/>
                <p:cNvSpPr>
                  <a:spLocks noChangeArrowheads="1"/>
                </p:cNvSpPr>
                <p:nvPr/>
              </p:nvSpPr>
              <p:spPr bwMode="auto">
                <a:xfrm>
                  <a:off x="1663" y="2072"/>
                  <a:ext cx="4" cy="358"/>
                </a:xfrm>
                <a:prstGeom prst="rect">
                  <a:avLst/>
                </a:prstGeom>
                <a:solidFill>
                  <a:srgbClr val="5050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0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67" y="2072"/>
                  <a:ext cx="3" cy="358"/>
                </a:xfrm>
                <a:prstGeom prst="rect">
                  <a:avLst/>
                </a:prstGeom>
                <a:solidFill>
                  <a:srgbClr val="5151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1" name="Rectangle 167"/>
                <p:cNvSpPr>
                  <a:spLocks noChangeArrowheads="1"/>
                </p:cNvSpPr>
                <p:nvPr/>
              </p:nvSpPr>
              <p:spPr bwMode="auto">
                <a:xfrm>
                  <a:off x="1670" y="2072"/>
                  <a:ext cx="4" cy="358"/>
                </a:xfrm>
                <a:prstGeom prst="rect">
                  <a:avLst/>
                </a:prstGeom>
                <a:solidFill>
                  <a:srgbClr val="5252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2" name="Rectangle 168"/>
                <p:cNvSpPr>
                  <a:spLocks noChangeArrowheads="1"/>
                </p:cNvSpPr>
                <p:nvPr/>
              </p:nvSpPr>
              <p:spPr bwMode="auto">
                <a:xfrm>
                  <a:off x="1674" y="2072"/>
                  <a:ext cx="4" cy="358"/>
                </a:xfrm>
                <a:prstGeom prst="rect">
                  <a:avLst/>
                </a:prstGeom>
                <a:solidFill>
                  <a:srgbClr val="53538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3" name="Rectangle 169"/>
                <p:cNvSpPr>
                  <a:spLocks noChangeArrowheads="1"/>
                </p:cNvSpPr>
                <p:nvPr/>
              </p:nvSpPr>
              <p:spPr bwMode="auto">
                <a:xfrm>
                  <a:off x="1678" y="2072"/>
                  <a:ext cx="4" cy="358"/>
                </a:xfrm>
                <a:prstGeom prst="rect">
                  <a:avLst/>
                </a:prstGeom>
                <a:solidFill>
                  <a:srgbClr val="5454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4" name="Rectangle 170"/>
                <p:cNvSpPr>
                  <a:spLocks noChangeArrowheads="1"/>
                </p:cNvSpPr>
                <p:nvPr/>
              </p:nvSpPr>
              <p:spPr bwMode="auto">
                <a:xfrm>
                  <a:off x="1682" y="2072"/>
                  <a:ext cx="4" cy="358"/>
                </a:xfrm>
                <a:prstGeom prst="rect">
                  <a:avLst/>
                </a:prstGeom>
                <a:solidFill>
                  <a:srgbClr val="55558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5" name="Rectangle 171"/>
                <p:cNvSpPr>
                  <a:spLocks noChangeArrowheads="1"/>
                </p:cNvSpPr>
                <p:nvPr/>
              </p:nvSpPr>
              <p:spPr bwMode="auto">
                <a:xfrm>
                  <a:off x="1686" y="2072"/>
                  <a:ext cx="4" cy="358"/>
                </a:xfrm>
                <a:prstGeom prst="rect">
                  <a:avLst/>
                </a:prstGeom>
                <a:solidFill>
                  <a:srgbClr val="5656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6" name="Rectangle 172"/>
                <p:cNvSpPr>
                  <a:spLocks noChangeArrowheads="1"/>
                </p:cNvSpPr>
                <p:nvPr/>
              </p:nvSpPr>
              <p:spPr bwMode="auto">
                <a:xfrm>
                  <a:off x="1690" y="2072"/>
                  <a:ext cx="3" cy="358"/>
                </a:xfrm>
                <a:prstGeom prst="rect">
                  <a:avLst/>
                </a:prstGeom>
                <a:solidFill>
                  <a:srgbClr val="5757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7" name="Rectangle 173"/>
                <p:cNvSpPr>
                  <a:spLocks noChangeArrowheads="1"/>
                </p:cNvSpPr>
                <p:nvPr/>
              </p:nvSpPr>
              <p:spPr bwMode="auto">
                <a:xfrm>
                  <a:off x="1693" y="2072"/>
                  <a:ext cx="4" cy="358"/>
                </a:xfrm>
                <a:prstGeom prst="rect">
                  <a:avLst/>
                </a:prstGeom>
                <a:solidFill>
                  <a:srgbClr val="5858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8" name="Rectangle 174"/>
                <p:cNvSpPr>
                  <a:spLocks noChangeArrowheads="1"/>
                </p:cNvSpPr>
                <p:nvPr/>
              </p:nvSpPr>
              <p:spPr bwMode="auto">
                <a:xfrm>
                  <a:off x="1697" y="2072"/>
                  <a:ext cx="4" cy="358"/>
                </a:xfrm>
                <a:prstGeom prst="rect">
                  <a:avLst/>
                </a:prstGeom>
                <a:solidFill>
                  <a:srgbClr val="59599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39" name="Rectangle 175"/>
                <p:cNvSpPr>
                  <a:spLocks noChangeArrowheads="1"/>
                </p:cNvSpPr>
                <p:nvPr/>
              </p:nvSpPr>
              <p:spPr bwMode="auto">
                <a:xfrm>
                  <a:off x="1701" y="2072"/>
                  <a:ext cx="4" cy="358"/>
                </a:xfrm>
                <a:prstGeom prst="rect">
                  <a:avLst/>
                </a:prstGeom>
                <a:solidFill>
                  <a:srgbClr val="5B5B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0" name="Rectangle 176"/>
                <p:cNvSpPr>
                  <a:spLocks noChangeArrowheads="1"/>
                </p:cNvSpPr>
                <p:nvPr/>
              </p:nvSpPr>
              <p:spPr bwMode="auto">
                <a:xfrm>
                  <a:off x="1705" y="2072"/>
                  <a:ext cx="4" cy="358"/>
                </a:xfrm>
                <a:prstGeom prst="rect">
                  <a:avLst/>
                </a:prstGeom>
                <a:solidFill>
                  <a:srgbClr val="5C5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1" name="Rectangle 177"/>
                <p:cNvSpPr>
                  <a:spLocks noChangeArrowheads="1"/>
                </p:cNvSpPr>
                <p:nvPr/>
              </p:nvSpPr>
              <p:spPr bwMode="auto">
                <a:xfrm>
                  <a:off x="1709" y="2072"/>
                  <a:ext cx="4" cy="358"/>
                </a:xfrm>
                <a:prstGeom prst="rect">
                  <a:avLst/>
                </a:prstGeom>
                <a:solidFill>
                  <a:srgbClr val="5D5D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2" name="Rectangle 178"/>
                <p:cNvSpPr>
                  <a:spLocks noChangeArrowheads="1"/>
                </p:cNvSpPr>
                <p:nvPr/>
              </p:nvSpPr>
              <p:spPr bwMode="auto">
                <a:xfrm>
                  <a:off x="1713" y="2072"/>
                  <a:ext cx="4" cy="358"/>
                </a:xfrm>
                <a:prstGeom prst="rect">
                  <a:avLst/>
                </a:prstGeom>
                <a:solidFill>
                  <a:srgbClr val="5E5E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3" name="Rectangle 179"/>
                <p:cNvSpPr>
                  <a:spLocks noChangeArrowheads="1"/>
                </p:cNvSpPr>
                <p:nvPr/>
              </p:nvSpPr>
              <p:spPr bwMode="auto">
                <a:xfrm>
                  <a:off x="1717" y="2072"/>
                  <a:ext cx="3" cy="358"/>
                </a:xfrm>
                <a:prstGeom prst="rect">
                  <a:avLst/>
                </a:prstGeom>
                <a:solidFill>
                  <a:srgbClr val="5F5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4" name="Rectangle 180"/>
                <p:cNvSpPr>
                  <a:spLocks noChangeArrowheads="1"/>
                </p:cNvSpPr>
                <p:nvPr/>
              </p:nvSpPr>
              <p:spPr bwMode="auto">
                <a:xfrm>
                  <a:off x="1720" y="2072"/>
                  <a:ext cx="4" cy="358"/>
                </a:xfrm>
                <a:prstGeom prst="rect">
                  <a:avLst/>
                </a:prstGeom>
                <a:solidFill>
                  <a:srgbClr val="6060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5" name="Rectangle 181"/>
                <p:cNvSpPr>
                  <a:spLocks noChangeArrowheads="1"/>
                </p:cNvSpPr>
                <p:nvPr/>
              </p:nvSpPr>
              <p:spPr bwMode="auto">
                <a:xfrm>
                  <a:off x="1724" y="2072"/>
                  <a:ext cx="4" cy="358"/>
                </a:xfrm>
                <a:prstGeom prst="rect">
                  <a:avLst/>
                </a:prstGeom>
                <a:solidFill>
                  <a:srgbClr val="6262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6" name="Rectangle 182"/>
                <p:cNvSpPr>
                  <a:spLocks noChangeArrowheads="1"/>
                </p:cNvSpPr>
                <p:nvPr/>
              </p:nvSpPr>
              <p:spPr bwMode="auto">
                <a:xfrm>
                  <a:off x="1728" y="2072"/>
                  <a:ext cx="4" cy="358"/>
                </a:xfrm>
                <a:prstGeom prst="rect">
                  <a:avLst/>
                </a:prstGeom>
                <a:solidFill>
                  <a:srgbClr val="6363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7" name="Rectangle 183"/>
                <p:cNvSpPr>
                  <a:spLocks noChangeArrowheads="1"/>
                </p:cNvSpPr>
                <p:nvPr/>
              </p:nvSpPr>
              <p:spPr bwMode="auto">
                <a:xfrm>
                  <a:off x="1732" y="2072"/>
                  <a:ext cx="4" cy="358"/>
                </a:xfrm>
                <a:prstGeom prst="rect">
                  <a:avLst/>
                </a:prstGeom>
                <a:solidFill>
                  <a:srgbClr val="6464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8" name="Rectangle 184"/>
                <p:cNvSpPr>
                  <a:spLocks noChangeArrowheads="1"/>
                </p:cNvSpPr>
                <p:nvPr/>
              </p:nvSpPr>
              <p:spPr bwMode="auto">
                <a:xfrm>
                  <a:off x="1736" y="2072"/>
                  <a:ext cx="4" cy="358"/>
                </a:xfrm>
                <a:prstGeom prst="rect">
                  <a:avLst/>
                </a:prstGeom>
                <a:solidFill>
                  <a:srgbClr val="6666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49" name="Rectangle 185"/>
                <p:cNvSpPr>
                  <a:spLocks noChangeArrowheads="1"/>
                </p:cNvSpPr>
                <p:nvPr/>
              </p:nvSpPr>
              <p:spPr bwMode="auto">
                <a:xfrm>
                  <a:off x="1740" y="2072"/>
                  <a:ext cx="3" cy="358"/>
                </a:xfrm>
                <a:prstGeom prst="rect">
                  <a:avLst/>
                </a:prstGeom>
                <a:solidFill>
                  <a:srgbClr val="6767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0" name="Rectangle 186"/>
                <p:cNvSpPr>
                  <a:spLocks noChangeArrowheads="1"/>
                </p:cNvSpPr>
                <p:nvPr/>
              </p:nvSpPr>
              <p:spPr bwMode="auto">
                <a:xfrm>
                  <a:off x="1743" y="2072"/>
                  <a:ext cx="4" cy="358"/>
                </a:xfrm>
                <a:prstGeom prst="rect">
                  <a:avLst/>
                </a:prstGeom>
                <a:solidFill>
                  <a:srgbClr val="6868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1" name="Rectangle 187"/>
                <p:cNvSpPr>
                  <a:spLocks noChangeArrowheads="1"/>
                </p:cNvSpPr>
                <p:nvPr/>
              </p:nvSpPr>
              <p:spPr bwMode="auto">
                <a:xfrm>
                  <a:off x="1747" y="2072"/>
                  <a:ext cx="4" cy="358"/>
                </a:xfrm>
                <a:prstGeom prst="rect">
                  <a:avLst/>
                </a:prstGeom>
                <a:solidFill>
                  <a:srgbClr val="6969B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1751" y="2072"/>
                  <a:ext cx="4" cy="358"/>
                </a:xfrm>
                <a:prstGeom prst="rect">
                  <a:avLst/>
                </a:prstGeom>
                <a:solidFill>
                  <a:srgbClr val="6B6B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3" name="Rectangle 189"/>
                <p:cNvSpPr>
                  <a:spLocks noChangeArrowheads="1"/>
                </p:cNvSpPr>
                <p:nvPr/>
              </p:nvSpPr>
              <p:spPr bwMode="auto">
                <a:xfrm>
                  <a:off x="1755" y="2072"/>
                  <a:ext cx="4" cy="358"/>
                </a:xfrm>
                <a:prstGeom prst="rect">
                  <a:avLst/>
                </a:prstGeom>
                <a:solidFill>
                  <a:srgbClr val="6C6C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4" name="Rectangle 190"/>
                <p:cNvSpPr>
                  <a:spLocks noChangeArrowheads="1"/>
                </p:cNvSpPr>
                <p:nvPr/>
              </p:nvSpPr>
              <p:spPr bwMode="auto">
                <a:xfrm>
                  <a:off x="1759" y="2072"/>
                  <a:ext cx="4" cy="358"/>
                </a:xfrm>
                <a:prstGeom prst="rect">
                  <a:avLst/>
                </a:prstGeom>
                <a:solidFill>
                  <a:srgbClr val="6E6E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5" name="Rectangle 191"/>
                <p:cNvSpPr>
                  <a:spLocks noChangeArrowheads="1"/>
                </p:cNvSpPr>
                <p:nvPr/>
              </p:nvSpPr>
              <p:spPr bwMode="auto">
                <a:xfrm>
                  <a:off x="1763" y="2072"/>
                  <a:ext cx="3" cy="358"/>
                </a:xfrm>
                <a:prstGeom prst="rect">
                  <a:avLst/>
                </a:prstGeom>
                <a:solidFill>
                  <a:srgbClr val="6F6F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6" name="Rectangle 192"/>
                <p:cNvSpPr>
                  <a:spLocks noChangeArrowheads="1"/>
                </p:cNvSpPr>
                <p:nvPr/>
              </p:nvSpPr>
              <p:spPr bwMode="auto">
                <a:xfrm>
                  <a:off x="1766" y="2072"/>
                  <a:ext cx="4" cy="358"/>
                </a:xfrm>
                <a:prstGeom prst="rect">
                  <a:avLst/>
                </a:prstGeom>
                <a:solidFill>
                  <a:srgbClr val="7070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7" name="Rectangle 193"/>
                <p:cNvSpPr>
                  <a:spLocks noChangeArrowheads="1"/>
                </p:cNvSpPr>
                <p:nvPr/>
              </p:nvSpPr>
              <p:spPr bwMode="auto">
                <a:xfrm>
                  <a:off x="1770" y="2072"/>
                  <a:ext cx="4" cy="358"/>
                </a:xfrm>
                <a:prstGeom prst="rect">
                  <a:avLst/>
                </a:prstGeom>
                <a:solidFill>
                  <a:srgbClr val="717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8" name="Rectangle 194"/>
                <p:cNvSpPr>
                  <a:spLocks noChangeArrowheads="1"/>
                </p:cNvSpPr>
                <p:nvPr/>
              </p:nvSpPr>
              <p:spPr bwMode="auto">
                <a:xfrm>
                  <a:off x="1774" y="2072"/>
                  <a:ext cx="4" cy="358"/>
                </a:xfrm>
                <a:prstGeom prst="rect">
                  <a:avLst/>
                </a:prstGeom>
                <a:solidFill>
                  <a:srgbClr val="737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59" name="Rectangle 195"/>
                <p:cNvSpPr>
                  <a:spLocks noChangeArrowheads="1"/>
                </p:cNvSpPr>
                <p:nvPr/>
              </p:nvSpPr>
              <p:spPr bwMode="auto">
                <a:xfrm>
                  <a:off x="1778" y="2072"/>
                  <a:ext cx="4" cy="358"/>
                </a:xfrm>
                <a:prstGeom prst="rect">
                  <a:avLst/>
                </a:prstGeom>
                <a:solidFill>
                  <a:srgbClr val="747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0" name="Rectangle 196"/>
                <p:cNvSpPr>
                  <a:spLocks noChangeArrowheads="1"/>
                </p:cNvSpPr>
                <p:nvPr/>
              </p:nvSpPr>
              <p:spPr bwMode="auto">
                <a:xfrm>
                  <a:off x="1782" y="2072"/>
                  <a:ext cx="4" cy="358"/>
                </a:xfrm>
                <a:prstGeom prst="rect">
                  <a:avLst/>
                </a:prstGeom>
                <a:solidFill>
                  <a:srgbClr val="7575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1" name="Rectangle 197"/>
                <p:cNvSpPr>
                  <a:spLocks noChangeArrowheads="1"/>
                </p:cNvSpPr>
                <p:nvPr/>
              </p:nvSpPr>
              <p:spPr bwMode="auto">
                <a:xfrm>
                  <a:off x="1786" y="2072"/>
                  <a:ext cx="3" cy="358"/>
                </a:xfrm>
                <a:prstGeom prst="rect">
                  <a:avLst/>
                </a:prstGeom>
                <a:solidFill>
                  <a:srgbClr val="7777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2" name="Rectangle 198"/>
                <p:cNvSpPr>
                  <a:spLocks noChangeArrowheads="1"/>
                </p:cNvSpPr>
                <p:nvPr/>
              </p:nvSpPr>
              <p:spPr bwMode="auto">
                <a:xfrm>
                  <a:off x="1789" y="2072"/>
                  <a:ext cx="4" cy="358"/>
                </a:xfrm>
                <a:prstGeom prst="rect">
                  <a:avLst/>
                </a:prstGeom>
                <a:solidFill>
                  <a:srgbClr val="7878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3" name="Rectangle 199"/>
                <p:cNvSpPr>
                  <a:spLocks noChangeArrowheads="1"/>
                </p:cNvSpPr>
                <p:nvPr/>
              </p:nvSpPr>
              <p:spPr bwMode="auto">
                <a:xfrm>
                  <a:off x="1793" y="2072"/>
                  <a:ext cx="4" cy="358"/>
                </a:xfrm>
                <a:prstGeom prst="rect">
                  <a:avLst/>
                </a:prstGeom>
                <a:solidFill>
                  <a:srgbClr val="7A7A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4" name="Rectangle 200"/>
                <p:cNvSpPr>
                  <a:spLocks noChangeArrowheads="1"/>
                </p:cNvSpPr>
                <p:nvPr/>
              </p:nvSpPr>
              <p:spPr bwMode="auto">
                <a:xfrm>
                  <a:off x="1797" y="2072"/>
                  <a:ext cx="4" cy="358"/>
                </a:xfrm>
                <a:prstGeom prst="rect">
                  <a:avLst/>
                </a:prstGeom>
                <a:solidFill>
                  <a:srgbClr val="7A7A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5" name="Rectangle 201"/>
                <p:cNvSpPr>
                  <a:spLocks noChangeArrowheads="1"/>
                </p:cNvSpPr>
                <p:nvPr/>
              </p:nvSpPr>
              <p:spPr bwMode="auto">
                <a:xfrm>
                  <a:off x="1801" y="2072"/>
                  <a:ext cx="4" cy="358"/>
                </a:xfrm>
                <a:prstGeom prst="rect">
                  <a:avLst/>
                </a:prstGeom>
                <a:solidFill>
                  <a:srgbClr val="7C7C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6" name="Rectangle 202"/>
                <p:cNvSpPr>
                  <a:spLocks noChangeArrowheads="1"/>
                </p:cNvSpPr>
                <p:nvPr/>
              </p:nvSpPr>
              <p:spPr bwMode="auto">
                <a:xfrm>
                  <a:off x="1805" y="2072"/>
                  <a:ext cx="4" cy="358"/>
                </a:xfrm>
                <a:prstGeom prst="rect">
                  <a:avLst/>
                </a:prstGeom>
                <a:solidFill>
                  <a:srgbClr val="7D7D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7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09" y="2072"/>
                  <a:ext cx="4" cy="358"/>
                </a:xfrm>
                <a:prstGeom prst="rect">
                  <a:avLst/>
                </a:prstGeom>
                <a:solidFill>
                  <a:srgbClr val="7E7E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8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13" y="2072"/>
                  <a:ext cx="3" cy="358"/>
                </a:xfrm>
                <a:prstGeom prst="rect">
                  <a:avLst/>
                </a:prstGeom>
                <a:solidFill>
                  <a:srgbClr val="7F7F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69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16" y="2072"/>
                  <a:ext cx="4" cy="358"/>
                </a:xfrm>
                <a:prstGeom prst="rect">
                  <a:avLst/>
                </a:prstGeom>
                <a:solidFill>
                  <a:srgbClr val="8181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0" name="Rectangle 206"/>
                <p:cNvSpPr>
                  <a:spLocks noChangeArrowheads="1"/>
                </p:cNvSpPr>
                <p:nvPr/>
              </p:nvSpPr>
              <p:spPr bwMode="auto">
                <a:xfrm>
                  <a:off x="1820" y="2072"/>
                  <a:ext cx="4" cy="358"/>
                </a:xfrm>
                <a:prstGeom prst="rect">
                  <a:avLst/>
                </a:prstGeom>
                <a:solidFill>
                  <a:srgbClr val="8181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1" name="Rectangle 207"/>
                <p:cNvSpPr>
                  <a:spLocks noChangeArrowheads="1"/>
                </p:cNvSpPr>
                <p:nvPr/>
              </p:nvSpPr>
              <p:spPr bwMode="auto">
                <a:xfrm>
                  <a:off x="1824" y="2072"/>
                  <a:ext cx="4" cy="358"/>
                </a:xfrm>
                <a:prstGeom prst="rect">
                  <a:avLst/>
                </a:prstGeom>
                <a:solidFill>
                  <a:srgbClr val="8383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2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28" y="2072"/>
                  <a:ext cx="4" cy="358"/>
                </a:xfrm>
                <a:prstGeom prst="rect">
                  <a:avLst/>
                </a:prstGeom>
                <a:solidFill>
                  <a:srgbClr val="848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3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32" y="2072"/>
                  <a:ext cx="4" cy="358"/>
                </a:xfrm>
                <a:prstGeom prst="rect">
                  <a:avLst/>
                </a:prstGeom>
                <a:solidFill>
                  <a:srgbClr val="8585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4" name="Rectangle 210"/>
                <p:cNvSpPr>
                  <a:spLocks noChangeArrowheads="1"/>
                </p:cNvSpPr>
                <p:nvPr/>
              </p:nvSpPr>
              <p:spPr bwMode="auto">
                <a:xfrm>
                  <a:off x="1836" y="2072"/>
                  <a:ext cx="3" cy="358"/>
                </a:xfrm>
                <a:prstGeom prst="rect">
                  <a:avLst/>
                </a:prstGeom>
                <a:solidFill>
                  <a:srgbClr val="8686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5" name="Rectangle 211"/>
                <p:cNvSpPr>
                  <a:spLocks noChangeArrowheads="1"/>
                </p:cNvSpPr>
                <p:nvPr/>
              </p:nvSpPr>
              <p:spPr bwMode="auto">
                <a:xfrm>
                  <a:off x="1839" y="2072"/>
                  <a:ext cx="4" cy="358"/>
                </a:xfrm>
                <a:prstGeom prst="rect">
                  <a:avLst/>
                </a:prstGeom>
                <a:solidFill>
                  <a:srgbClr val="8787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6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43" y="2072"/>
                  <a:ext cx="4" cy="358"/>
                </a:xfrm>
                <a:prstGeom prst="rect">
                  <a:avLst/>
                </a:prstGeom>
                <a:solidFill>
                  <a:srgbClr val="8888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7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47" y="2072"/>
                  <a:ext cx="4" cy="358"/>
                </a:xfrm>
                <a:prstGeom prst="rect">
                  <a:avLst/>
                </a:prstGeom>
                <a:solidFill>
                  <a:srgbClr val="8989E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8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51" y="2072"/>
                  <a:ext cx="4" cy="358"/>
                </a:xfrm>
                <a:prstGeom prst="rect">
                  <a:avLst/>
                </a:prstGeom>
                <a:solidFill>
                  <a:srgbClr val="8A8AE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79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55" y="2072"/>
                  <a:ext cx="4" cy="358"/>
                </a:xfrm>
                <a:prstGeom prst="rect">
                  <a:avLst/>
                </a:prstGeom>
                <a:solidFill>
                  <a:srgbClr val="8A8A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0" name="Rectangle 216"/>
                <p:cNvSpPr>
                  <a:spLocks noChangeArrowheads="1"/>
                </p:cNvSpPr>
                <p:nvPr/>
              </p:nvSpPr>
              <p:spPr bwMode="auto">
                <a:xfrm>
                  <a:off x="1859" y="2072"/>
                  <a:ext cx="3" cy="358"/>
                </a:xfrm>
                <a:prstGeom prst="rect">
                  <a:avLst/>
                </a:prstGeom>
                <a:solidFill>
                  <a:srgbClr val="8B8B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1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62" y="2072"/>
                  <a:ext cx="4" cy="358"/>
                </a:xfrm>
                <a:prstGeom prst="rect">
                  <a:avLst/>
                </a:prstGeom>
                <a:solidFill>
                  <a:srgbClr val="8C8C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2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66" y="2072"/>
                  <a:ext cx="4" cy="358"/>
                </a:xfrm>
                <a:prstGeom prst="rect">
                  <a:avLst/>
                </a:prstGeom>
                <a:solidFill>
                  <a:srgbClr val="8D8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3" name="Rectangle 219"/>
                <p:cNvSpPr>
                  <a:spLocks noChangeArrowheads="1"/>
                </p:cNvSpPr>
                <p:nvPr/>
              </p:nvSpPr>
              <p:spPr bwMode="auto">
                <a:xfrm>
                  <a:off x="1870" y="2072"/>
                  <a:ext cx="4" cy="358"/>
                </a:xfrm>
                <a:prstGeom prst="rect">
                  <a:avLst/>
                </a:prstGeom>
                <a:solidFill>
                  <a:srgbClr val="8D8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4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74" y="2072"/>
                  <a:ext cx="4" cy="358"/>
                </a:xfrm>
                <a:prstGeom prst="rect">
                  <a:avLst/>
                </a:prstGeom>
                <a:solidFill>
                  <a:srgbClr val="8E8E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5" name="Rectangle 221"/>
                <p:cNvSpPr>
                  <a:spLocks noChangeArrowheads="1"/>
                </p:cNvSpPr>
                <p:nvPr/>
              </p:nvSpPr>
              <p:spPr bwMode="auto">
                <a:xfrm>
                  <a:off x="1878" y="2072"/>
                  <a:ext cx="4" cy="358"/>
                </a:xfrm>
                <a:prstGeom prst="rect">
                  <a:avLst/>
                </a:prstGeom>
                <a:solidFill>
                  <a:srgbClr val="8F8F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6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82" y="2072"/>
                  <a:ext cx="3" cy="358"/>
                </a:xfrm>
                <a:prstGeom prst="rect">
                  <a:avLst/>
                </a:prstGeom>
                <a:solidFill>
                  <a:srgbClr val="909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7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85" y="2072"/>
                  <a:ext cx="4" cy="358"/>
                </a:xfrm>
                <a:prstGeom prst="rect">
                  <a:avLst/>
                </a:prstGeom>
                <a:solidFill>
                  <a:srgbClr val="9090F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8" name="Rectangle 224"/>
                <p:cNvSpPr>
                  <a:spLocks noChangeArrowheads="1"/>
                </p:cNvSpPr>
                <p:nvPr/>
              </p:nvSpPr>
              <p:spPr bwMode="auto">
                <a:xfrm>
                  <a:off x="1889" y="2072"/>
                  <a:ext cx="4" cy="358"/>
                </a:xfrm>
                <a:prstGeom prst="rect">
                  <a:avLst/>
                </a:prstGeom>
                <a:solidFill>
                  <a:srgbClr val="9191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89" name="Rectangle 225"/>
                <p:cNvSpPr>
                  <a:spLocks noChangeArrowheads="1"/>
                </p:cNvSpPr>
                <p:nvPr/>
              </p:nvSpPr>
              <p:spPr bwMode="auto">
                <a:xfrm>
                  <a:off x="1893" y="2072"/>
                  <a:ext cx="4" cy="358"/>
                </a:xfrm>
                <a:prstGeom prst="rect">
                  <a:avLst/>
                </a:prstGeom>
                <a:solidFill>
                  <a:srgbClr val="9191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0" name="Rectangle 226"/>
                <p:cNvSpPr>
                  <a:spLocks noChangeArrowheads="1"/>
                </p:cNvSpPr>
                <p:nvPr/>
              </p:nvSpPr>
              <p:spPr bwMode="auto">
                <a:xfrm>
                  <a:off x="1897" y="2072"/>
                  <a:ext cx="4" cy="358"/>
                </a:xfrm>
                <a:prstGeom prst="rect">
                  <a:avLst/>
                </a:prstGeom>
                <a:solidFill>
                  <a:srgbClr val="9292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1" name="Rectangle 227"/>
                <p:cNvSpPr>
                  <a:spLocks noChangeArrowheads="1"/>
                </p:cNvSpPr>
                <p:nvPr/>
              </p:nvSpPr>
              <p:spPr bwMode="auto">
                <a:xfrm>
                  <a:off x="1901" y="2072"/>
                  <a:ext cx="4" cy="358"/>
                </a:xfrm>
                <a:prstGeom prst="rect">
                  <a:avLst/>
                </a:prstGeom>
                <a:solidFill>
                  <a:srgbClr val="9393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2" name="Rectangle 228"/>
                <p:cNvSpPr>
                  <a:spLocks noChangeArrowheads="1"/>
                </p:cNvSpPr>
                <p:nvPr/>
              </p:nvSpPr>
              <p:spPr bwMode="auto">
                <a:xfrm>
                  <a:off x="1905" y="2072"/>
                  <a:ext cx="4" cy="358"/>
                </a:xfrm>
                <a:prstGeom prst="rect">
                  <a:avLst/>
                </a:prstGeom>
                <a:solidFill>
                  <a:srgbClr val="9393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3" name="Rectangle 229"/>
                <p:cNvSpPr>
                  <a:spLocks noChangeArrowheads="1"/>
                </p:cNvSpPr>
                <p:nvPr/>
              </p:nvSpPr>
              <p:spPr bwMode="auto">
                <a:xfrm>
                  <a:off x="1909" y="2072"/>
                  <a:ext cx="3" cy="358"/>
                </a:xfrm>
                <a:prstGeom prst="rect">
                  <a:avLst/>
                </a:prstGeom>
                <a:solidFill>
                  <a:srgbClr val="9494F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4" name="Rectangle 230"/>
                <p:cNvSpPr>
                  <a:spLocks noChangeArrowheads="1"/>
                </p:cNvSpPr>
                <p:nvPr/>
              </p:nvSpPr>
              <p:spPr bwMode="auto">
                <a:xfrm>
                  <a:off x="1912" y="2072"/>
                  <a:ext cx="4" cy="358"/>
                </a:xfrm>
                <a:prstGeom prst="rect">
                  <a:avLst/>
                </a:prstGeom>
                <a:solidFill>
                  <a:srgbClr val="9494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5" name="Rectangle 231"/>
                <p:cNvSpPr>
                  <a:spLocks noChangeArrowheads="1"/>
                </p:cNvSpPr>
                <p:nvPr/>
              </p:nvSpPr>
              <p:spPr bwMode="auto">
                <a:xfrm>
                  <a:off x="1916" y="2072"/>
                  <a:ext cx="4" cy="358"/>
                </a:xfrm>
                <a:prstGeom prst="rect">
                  <a:avLst/>
                </a:prstGeom>
                <a:solidFill>
                  <a:srgbClr val="9494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6" name="Rectangle 232"/>
                <p:cNvSpPr>
                  <a:spLocks noChangeArrowheads="1"/>
                </p:cNvSpPr>
                <p:nvPr/>
              </p:nvSpPr>
              <p:spPr bwMode="auto">
                <a:xfrm>
                  <a:off x="1920" y="2072"/>
                  <a:ext cx="4" cy="358"/>
                </a:xfrm>
                <a:prstGeom prst="rect">
                  <a:avLst/>
                </a:prstGeom>
                <a:solidFill>
                  <a:srgbClr val="9595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7" name="Rectangle 233"/>
                <p:cNvSpPr>
                  <a:spLocks noChangeArrowheads="1"/>
                </p:cNvSpPr>
                <p:nvPr/>
              </p:nvSpPr>
              <p:spPr bwMode="auto">
                <a:xfrm>
                  <a:off x="1924" y="2072"/>
                  <a:ext cx="4" cy="358"/>
                </a:xfrm>
                <a:prstGeom prst="rect">
                  <a:avLst/>
                </a:prstGeom>
                <a:solidFill>
                  <a:srgbClr val="9595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8" name="Rectangle 234"/>
                <p:cNvSpPr>
                  <a:spLocks noChangeArrowheads="1"/>
                </p:cNvSpPr>
                <p:nvPr/>
              </p:nvSpPr>
              <p:spPr bwMode="auto">
                <a:xfrm>
                  <a:off x="1928" y="2072"/>
                  <a:ext cx="4" cy="358"/>
                </a:xfrm>
                <a:prstGeom prst="rect">
                  <a:avLst/>
                </a:prstGeom>
                <a:solidFill>
                  <a:srgbClr val="9595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99" name="Rectangle 235"/>
                <p:cNvSpPr>
                  <a:spLocks noChangeArrowheads="1"/>
                </p:cNvSpPr>
                <p:nvPr/>
              </p:nvSpPr>
              <p:spPr bwMode="auto">
                <a:xfrm>
                  <a:off x="1932" y="2072"/>
                  <a:ext cx="3" cy="358"/>
                </a:xfrm>
                <a:prstGeom prst="rect">
                  <a:avLst/>
                </a:prstGeom>
                <a:solidFill>
                  <a:srgbClr val="969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0" name="Rectangle 236"/>
                <p:cNvSpPr>
                  <a:spLocks noChangeArrowheads="1"/>
                </p:cNvSpPr>
                <p:nvPr/>
              </p:nvSpPr>
              <p:spPr bwMode="auto">
                <a:xfrm>
                  <a:off x="1935" y="2072"/>
                  <a:ext cx="4" cy="358"/>
                </a:xfrm>
                <a:prstGeom prst="rect">
                  <a:avLst/>
                </a:prstGeom>
                <a:solidFill>
                  <a:srgbClr val="969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1" name="Rectangle 237"/>
                <p:cNvSpPr>
                  <a:spLocks noChangeArrowheads="1"/>
                </p:cNvSpPr>
                <p:nvPr/>
              </p:nvSpPr>
              <p:spPr bwMode="auto">
                <a:xfrm>
                  <a:off x="1939" y="2072"/>
                  <a:ext cx="4" cy="358"/>
                </a:xfrm>
                <a:prstGeom prst="rect">
                  <a:avLst/>
                </a:prstGeom>
                <a:solidFill>
                  <a:srgbClr val="9696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2" name="Rectangle 238"/>
                <p:cNvSpPr>
                  <a:spLocks noChangeArrowheads="1"/>
                </p:cNvSpPr>
                <p:nvPr/>
              </p:nvSpPr>
              <p:spPr bwMode="auto">
                <a:xfrm>
                  <a:off x="1943" y="2072"/>
                  <a:ext cx="4" cy="358"/>
                </a:xfrm>
                <a:prstGeom prst="rect">
                  <a:avLst/>
                </a:prstGeom>
                <a:solidFill>
                  <a:srgbClr val="9797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3" name="Rectangle 239"/>
                <p:cNvSpPr>
                  <a:spLocks noChangeArrowheads="1"/>
                </p:cNvSpPr>
                <p:nvPr/>
              </p:nvSpPr>
              <p:spPr bwMode="auto">
                <a:xfrm>
                  <a:off x="1947" y="2072"/>
                  <a:ext cx="4" cy="358"/>
                </a:xfrm>
                <a:prstGeom prst="rect">
                  <a:avLst/>
                </a:prstGeom>
                <a:solidFill>
                  <a:srgbClr val="9797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4" name="Rectangle 240"/>
                <p:cNvSpPr>
                  <a:spLocks noChangeArrowheads="1"/>
                </p:cNvSpPr>
                <p:nvPr/>
              </p:nvSpPr>
              <p:spPr bwMode="auto">
                <a:xfrm>
                  <a:off x="1951" y="2072"/>
                  <a:ext cx="4" cy="358"/>
                </a:xfrm>
                <a:prstGeom prst="rect">
                  <a:avLst/>
                </a:prstGeom>
                <a:solidFill>
                  <a:srgbClr val="9797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5" name="Rectangle 241"/>
                <p:cNvSpPr>
                  <a:spLocks noChangeArrowheads="1"/>
                </p:cNvSpPr>
                <p:nvPr/>
              </p:nvSpPr>
              <p:spPr bwMode="auto">
                <a:xfrm>
                  <a:off x="1955" y="2072"/>
                  <a:ext cx="3" cy="358"/>
                </a:xfrm>
                <a:prstGeom prst="rect">
                  <a:avLst/>
                </a:prstGeom>
                <a:solidFill>
                  <a:srgbClr val="9797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6" name="Rectangle 242"/>
                <p:cNvSpPr>
                  <a:spLocks noChangeArrowheads="1"/>
                </p:cNvSpPr>
                <p:nvPr/>
              </p:nvSpPr>
              <p:spPr bwMode="auto">
                <a:xfrm>
                  <a:off x="1958" y="2072"/>
                  <a:ext cx="4" cy="358"/>
                </a:xfrm>
                <a:prstGeom prst="rect">
                  <a:avLst/>
                </a:prstGeom>
                <a:solidFill>
                  <a:srgbClr val="9898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7" name="Rectangle 243"/>
                <p:cNvSpPr>
                  <a:spLocks noChangeArrowheads="1"/>
                </p:cNvSpPr>
                <p:nvPr/>
              </p:nvSpPr>
              <p:spPr bwMode="auto">
                <a:xfrm>
                  <a:off x="1962" y="2072"/>
                  <a:ext cx="4" cy="358"/>
                </a:xfrm>
                <a:prstGeom prst="rect">
                  <a:avLst/>
                </a:prstGeom>
                <a:solidFill>
                  <a:srgbClr val="9898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8" name="Rectangle 244"/>
                <p:cNvSpPr>
                  <a:spLocks noChangeArrowheads="1"/>
                </p:cNvSpPr>
                <p:nvPr/>
              </p:nvSpPr>
              <p:spPr bwMode="auto">
                <a:xfrm>
                  <a:off x="1966" y="2072"/>
                  <a:ext cx="4" cy="358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09" name="Rectangle 245"/>
                <p:cNvSpPr>
                  <a:spLocks noChangeArrowheads="1"/>
                </p:cNvSpPr>
                <p:nvPr/>
              </p:nvSpPr>
              <p:spPr bwMode="auto">
                <a:xfrm>
                  <a:off x="1970" y="2072"/>
                  <a:ext cx="4" cy="358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0" name="Rectangle 246"/>
                <p:cNvSpPr>
                  <a:spLocks noChangeArrowheads="1"/>
                </p:cNvSpPr>
                <p:nvPr/>
              </p:nvSpPr>
              <p:spPr bwMode="auto">
                <a:xfrm>
                  <a:off x="1974" y="2072"/>
                  <a:ext cx="4" cy="358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711" name="Rectangle 247"/>
                <p:cNvSpPr>
                  <a:spLocks noChangeArrowheads="1"/>
                </p:cNvSpPr>
                <p:nvPr/>
              </p:nvSpPr>
              <p:spPr bwMode="auto">
                <a:xfrm>
                  <a:off x="1978" y="2072"/>
                  <a:ext cx="3" cy="358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</p:grpSp>
          <p:sp>
            <p:nvSpPr>
              <p:cNvPr id="21526" name="Rectangle 248"/>
              <p:cNvSpPr>
                <a:spLocks noChangeArrowheads="1"/>
              </p:cNvSpPr>
              <p:nvPr/>
            </p:nvSpPr>
            <p:spPr bwMode="auto">
              <a:xfrm>
                <a:off x="1571" y="2072"/>
                <a:ext cx="725" cy="35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grpSp>
            <p:nvGrpSpPr>
              <p:cNvPr id="6" name="Group 249"/>
              <p:cNvGrpSpPr>
                <a:grpSpLocks/>
              </p:cNvGrpSpPr>
              <p:nvPr/>
            </p:nvGrpSpPr>
            <p:grpSpPr bwMode="auto">
              <a:xfrm>
                <a:off x="1571" y="1598"/>
                <a:ext cx="975" cy="363"/>
                <a:chOff x="1594" y="1598"/>
                <a:chExt cx="299" cy="363"/>
              </a:xfrm>
            </p:grpSpPr>
            <p:sp>
              <p:nvSpPr>
                <p:cNvPr id="21533" name="Rectangle 250"/>
                <p:cNvSpPr>
                  <a:spLocks noChangeArrowheads="1"/>
                </p:cNvSpPr>
                <p:nvPr/>
              </p:nvSpPr>
              <p:spPr bwMode="auto">
                <a:xfrm>
                  <a:off x="1594" y="1598"/>
                  <a:ext cx="3" cy="363"/>
                </a:xfrm>
                <a:prstGeom prst="rect">
                  <a:avLst/>
                </a:prstGeom>
                <a:solidFill>
                  <a:srgbClr val="474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34" name="Rectangle 251"/>
                <p:cNvSpPr>
                  <a:spLocks noChangeArrowheads="1"/>
                </p:cNvSpPr>
                <p:nvPr/>
              </p:nvSpPr>
              <p:spPr bwMode="auto">
                <a:xfrm>
                  <a:off x="1597" y="1598"/>
                  <a:ext cx="4" cy="363"/>
                </a:xfrm>
                <a:prstGeom prst="rect">
                  <a:avLst/>
                </a:prstGeom>
                <a:solidFill>
                  <a:srgbClr val="474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35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01" y="1598"/>
                  <a:ext cx="4" cy="363"/>
                </a:xfrm>
                <a:prstGeom prst="rect">
                  <a:avLst/>
                </a:prstGeom>
                <a:solidFill>
                  <a:srgbClr val="48487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36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05" y="1598"/>
                  <a:ext cx="4" cy="363"/>
                </a:xfrm>
                <a:prstGeom prst="rect">
                  <a:avLst/>
                </a:prstGeom>
                <a:solidFill>
                  <a:srgbClr val="484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37" name="Rectangle 254"/>
                <p:cNvSpPr>
                  <a:spLocks noChangeArrowheads="1"/>
                </p:cNvSpPr>
                <p:nvPr/>
              </p:nvSpPr>
              <p:spPr bwMode="auto">
                <a:xfrm>
                  <a:off x="1609" y="1598"/>
                  <a:ext cx="4" cy="363"/>
                </a:xfrm>
                <a:prstGeom prst="rect">
                  <a:avLst/>
                </a:prstGeom>
                <a:solidFill>
                  <a:srgbClr val="4848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38" name="Rectangle 255"/>
                <p:cNvSpPr>
                  <a:spLocks noChangeArrowheads="1"/>
                </p:cNvSpPr>
                <p:nvPr/>
              </p:nvSpPr>
              <p:spPr bwMode="auto">
                <a:xfrm>
                  <a:off x="1613" y="1598"/>
                  <a:ext cx="4" cy="363"/>
                </a:xfrm>
                <a:prstGeom prst="rect">
                  <a:avLst/>
                </a:prstGeom>
                <a:solidFill>
                  <a:srgbClr val="4949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39" name="Rectangle 256"/>
                <p:cNvSpPr>
                  <a:spLocks noChangeArrowheads="1"/>
                </p:cNvSpPr>
                <p:nvPr/>
              </p:nvSpPr>
              <p:spPr bwMode="auto">
                <a:xfrm>
                  <a:off x="1617" y="1598"/>
                  <a:ext cx="4" cy="363"/>
                </a:xfrm>
                <a:prstGeom prst="rect">
                  <a:avLst/>
                </a:prstGeom>
                <a:solidFill>
                  <a:srgbClr val="4A4A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0" name="Rectangle 257"/>
                <p:cNvSpPr>
                  <a:spLocks noChangeArrowheads="1"/>
                </p:cNvSpPr>
                <p:nvPr/>
              </p:nvSpPr>
              <p:spPr bwMode="auto">
                <a:xfrm>
                  <a:off x="1621" y="1598"/>
                  <a:ext cx="3" cy="363"/>
                </a:xfrm>
                <a:prstGeom prst="rect">
                  <a:avLst/>
                </a:prstGeom>
                <a:solidFill>
                  <a:srgbClr val="4A4A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1" name="Rectangle 258"/>
                <p:cNvSpPr>
                  <a:spLocks noChangeArrowheads="1"/>
                </p:cNvSpPr>
                <p:nvPr/>
              </p:nvSpPr>
              <p:spPr bwMode="auto">
                <a:xfrm>
                  <a:off x="1624" y="1598"/>
                  <a:ext cx="4" cy="363"/>
                </a:xfrm>
                <a:prstGeom prst="rect">
                  <a:avLst/>
                </a:prstGeom>
                <a:solidFill>
                  <a:srgbClr val="4B4B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2" name="Rectangle 259"/>
                <p:cNvSpPr>
                  <a:spLocks noChangeArrowheads="1"/>
                </p:cNvSpPr>
                <p:nvPr/>
              </p:nvSpPr>
              <p:spPr bwMode="auto">
                <a:xfrm>
                  <a:off x="1628" y="1598"/>
                  <a:ext cx="4" cy="363"/>
                </a:xfrm>
                <a:prstGeom prst="rect">
                  <a:avLst/>
                </a:prstGeom>
                <a:solidFill>
                  <a:srgbClr val="4C4C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3" name="Rectangle 260"/>
                <p:cNvSpPr>
                  <a:spLocks noChangeArrowheads="1"/>
                </p:cNvSpPr>
                <p:nvPr/>
              </p:nvSpPr>
              <p:spPr bwMode="auto">
                <a:xfrm>
                  <a:off x="1632" y="1598"/>
                  <a:ext cx="4" cy="363"/>
                </a:xfrm>
                <a:prstGeom prst="rect">
                  <a:avLst/>
                </a:prstGeom>
                <a:solidFill>
                  <a:srgbClr val="4D4D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4" name="Rectangle 261"/>
                <p:cNvSpPr>
                  <a:spLocks noChangeArrowheads="1"/>
                </p:cNvSpPr>
                <p:nvPr/>
              </p:nvSpPr>
              <p:spPr bwMode="auto">
                <a:xfrm>
                  <a:off x="1636" y="1598"/>
                  <a:ext cx="4" cy="363"/>
                </a:xfrm>
                <a:prstGeom prst="rect">
                  <a:avLst/>
                </a:prstGeom>
                <a:solidFill>
                  <a:srgbClr val="4E4E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5" name="Rectangle 262"/>
                <p:cNvSpPr>
                  <a:spLocks noChangeArrowheads="1"/>
                </p:cNvSpPr>
                <p:nvPr/>
              </p:nvSpPr>
              <p:spPr bwMode="auto">
                <a:xfrm>
                  <a:off x="1640" y="1598"/>
                  <a:ext cx="4" cy="363"/>
                </a:xfrm>
                <a:prstGeom prst="rect">
                  <a:avLst/>
                </a:prstGeom>
                <a:solidFill>
                  <a:srgbClr val="4F4F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6" name="Rectangle 263"/>
                <p:cNvSpPr>
                  <a:spLocks noChangeArrowheads="1"/>
                </p:cNvSpPr>
                <p:nvPr/>
              </p:nvSpPr>
              <p:spPr bwMode="auto">
                <a:xfrm>
                  <a:off x="1644" y="1598"/>
                  <a:ext cx="3" cy="363"/>
                </a:xfrm>
                <a:prstGeom prst="rect">
                  <a:avLst/>
                </a:prstGeom>
                <a:solidFill>
                  <a:srgbClr val="5050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7" name="Rectangle 264"/>
                <p:cNvSpPr>
                  <a:spLocks noChangeArrowheads="1"/>
                </p:cNvSpPr>
                <p:nvPr/>
              </p:nvSpPr>
              <p:spPr bwMode="auto">
                <a:xfrm>
                  <a:off x="1647" y="1598"/>
                  <a:ext cx="4" cy="363"/>
                </a:xfrm>
                <a:prstGeom prst="rect">
                  <a:avLst/>
                </a:prstGeom>
                <a:solidFill>
                  <a:srgbClr val="5151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8" name="Rectangle 265"/>
                <p:cNvSpPr>
                  <a:spLocks noChangeArrowheads="1"/>
                </p:cNvSpPr>
                <p:nvPr/>
              </p:nvSpPr>
              <p:spPr bwMode="auto">
                <a:xfrm>
                  <a:off x="1651" y="1598"/>
                  <a:ext cx="4" cy="363"/>
                </a:xfrm>
                <a:prstGeom prst="rect">
                  <a:avLst/>
                </a:prstGeom>
                <a:solidFill>
                  <a:srgbClr val="5252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4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655" y="1598"/>
                  <a:ext cx="4" cy="363"/>
                </a:xfrm>
                <a:prstGeom prst="rect">
                  <a:avLst/>
                </a:prstGeom>
                <a:solidFill>
                  <a:srgbClr val="53538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659" y="1598"/>
                  <a:ext cx="4" cy="363"/>
                </a:xfrm>
                <a:prstGeom prst="rect">
                  <a:avLst/>
                </a:prstGeom>
                <a:solidFill>
                  <a:srgbClr val="5454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1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63" y="1598"/>
                  <a:ext cx="4" cy="363"/>
                </a:xfrm>
                <a:prstGeom prst="rect">
                  <a:avLst/>
                </a:prstGeom>
                <a:solidFill>
                  <a:srgbClr val="5555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2" name="Rectangle 269"/>
                <p:cNvSpPr>
                  <a:spLocks noChangeArrowheads="1"/>
                </p:cNvSpPr>
                <p:nvPr/>
              </p:nvSpPr>
              <p:spPr bwMode="auto">
                <a:xfrm>
                  <a:off x="1667" y="1598"/>
                  <a:ext cx="3" cy="363"/>
                </a:xfrm>
                <a:prstGeom prst="rect">
                  <a:avLst/>
                </a:prstGeom>
                <a:solidFill>
                  <a:srgbClr val="5757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3" name="Rectangle 270"/>
                <p:cNvSpPr>
                  <a:spLocks noChangeArrowheads="1"/>
                </p:cNvSpPr>
                <p:nvPr/>
              </p:nvSpPr>
              <p:spPr bwMode="auto">
                <a:xfrm>
                  <a:off x="1670" y="1598"/>
                  <a:ext cx="4" cy="363"/>
                </a:xfrm>
                <a:prstGeom prst="rect">
                  <a:avLst/>
                </a:prstGeom>
                <a:solidFill>
                  <a:srgbClr val="5858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4" name="Rectangle 271"/>
                <p:cNvSpPr>
                  <a:spLocks noChangeArrowheads="1"/>
                </p:cNvSpPr>
                <p:nvPr/>
              </p:nvSpPr>
              <p:spPr bwMode="auto">
                <a:xfrm>
                  <a:off x="1674" y="1598"/>
                  <a:ext cx="4" cy="363"/>
                </a:xfrm>
                <a:prstGeom prst="rect">
                  <a:avLst/>
                </a:prstGeom>
                <a:solidFill>
                  <a:srgbClr val="5A5A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5" name="Rectangle 272"/>
                <p:cNvSpPr>
                  <a:spLocks noChangeArrowheads="1"/>
                </p:cNvSpPr>
                <p:nvPr/>
              </p:nvSpPr>
              <p:spPr bwMode="auto">
                <a:xfrm>
                  <a:off x="1678" y="1598"/>
                  <a:ext cx="4" cy="363"/>
                </a:xfrm>
                <a:prstGeom prst="rect">
                  <a:avLst/>
                </a:prstGeom>
                <a:solidFill>
                  <a:srgbClr val="5B5B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6" name="Rectangle 273"/>
                <p:cNvSpPr>
                  <a:spLocks noChangeArrowheads="1"/>
                </p:cNvSpPr>
                <p:nvPr/>
              </p:nvSpPr>
              <p:spPr bwMode="auto">
                <a:xfrm>
                  <a:off x="1682" y="1598"/>
                  <a:ext cx="4" cy="363"/>
                </a:xfrm>
                <a:prstGeom prst="rect">
                  <a:avLst/>
                </a:prstGeom>
                <a:solidFill>
                  <a:srgbClr val="5D5D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7" name="Rectangle 274"/>
                <p:cNvSpPr>
                  <a:spLocks noChangeArrowheads="1"/>
                </p:cNvSpPr>
                <p:nvPr/>
              </p:nvSpPr>
              <p:spPr bwMode="auto">
                <a:xfrm>
                  <a:off x="1686" y="1598"/>
                  <a:ext cx="4" cy="363"/>
                </a:xfrm>
                <a:prstGeom prst="rect">
                  <a:avLst/>
                </a:prstGeom>
                <a:solidFill>
                  <a:srgbClr val="5E5E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8" name="Rectangle 275"/>
                <p:cNvSpPr>
                  <a:spLocks noChangeArrowheads="1"/>
                </p:cNvSpPr>
                <p:nvPr/>
              </p:nvSpPr>
              <p:spPr bwMode="auto">
                <a:xfrm>
                  <a:off x="1690" y="1598"/>
                  <a:ext cx="3" cy="363"/>
                </a:xfrm>
                <a:prstGeom prst="rect">
                  <a:avLst/>
                </a:prstGeom>
                <a:solidFill>
                  <a:srgbClr val="6060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59" name="Rectangle 276"/>
                <p:cNvSpPr>
                  <a:spLocks noChangeArrowheads="1"/>
                </p:cNvSpPr>
                <p:nvPr/>
              </p:nvSpPr>
              <p:spPr bwMode="auto">
                <a:xfrm>
                  <a:off x="1693" y="1598"/>
                  <a:ext cx="4" cy="363"/>
                </a:xfrm>
                <a:prstGeom prst="rect">
                  <a:avLst/>
                </a:prstGeom>
                <a:solidFill>
                  <a:srgbClr val="6161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0" name="Rectangle 277"/>
                <p:cNvSpPr>
                  <a:spLocks noChangeArrowheads="1"/>
                </p:cNvSpPr>
                <p:nvPr/>
              </p:nvSpPr>
              <p:spPr bwMode="auto">
                <a:xfrm>
                  <a:off x="1697" y="1598"/>
                  <a:ext cx="4" cy="363"/>
                </a:xfrm>
                <a:prstGeom prst="rect">
                  <a:avLst/>
                </a:prstGeom>
                <a:solidFill>
                  <a:srgbClr val="6363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1" name="Rectangle 278"/>
                <p:cNvSpPr>
                  <a:spLocks noChangeArrowheads="1"/>
                </p:cNvSpPr>
                <p:nvPr/>
              </p:nvSpPr>
              <p:spPr bwMode="auto">
                <a:xfrm>
                  <a:off x="1701" y="1598"/>
                  <a:ext cx="4" cy="363"/>
                </a:xfrm>
                <a:prstGeom prst="rect">
                  <a:avLst/>
                </a:prstGeom>
                <a:solidFill>
                  <a:srgbClr val="6565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2" name="Rectangle 279"/>
                <p:cNvSpPr>
                  <a:spLocks noChangeArrowheads="1"/>
                </p:cNvSpPr>
                <p:nvPr/>
              </p:nvSpPr>
              <p:spPr bwMode="auto">
                <a:xfrm>
                  <a:off x="1705" y="1598"/>
                  <a:ext cx="4" cy="363"/>
                </a:xfrm>
                <a:prstGeom prst="rect">
                  <a:avLst/>
                </a:prstGeom>
                <a:solidFill>
                  <a:srgbClr val="6666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3" name="Rectangle 280"/>
                <p:cNvSpPr>
                  <a:spLocks noChangeArrowheads="1"/>
                </p:cNvSpPr>
                <p:nvPr/>
              </p:nvSpPr>
              <p:spPr bwMode="auto">
                <a:xfrm>
                  <a:off x="1709" y="1598"/>
                  <a:ext cx="4" cy="363"/>
                </a:xfrm>
                <a:prstGeom prst="rect">
                  <a:avLst/>
                </a:prstGeom>
                <a:solidFill>
                  <a:srgbClr val="6868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4" name="Rectangle 281"/>
                <p:cNvSpPr>
                  <a:spLocks noChangeArrowheads="1"/>
                </p:cNvSpPr>
                <p:nvPr/>
              </p:nvSpPr>
              <p:spPr bwMode="auto">
                <a:xfrm>
                  <a:off x="1713" y="1598"/>
                  <a:ext cx="4" cy="363"/>
                </a:xfrm>
                <a:prstGeom prst="rect">
                  <a:avLst/>
                </a:prstGeom>
                <a:solidFill>
                  <a:srgbClr val="6A6AB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5" name="Rectangle 282"/>
                <p:cNvSpPr>
                  <a:spLocks noChangeArrowheads="1"/>
                </p:cNvSpPr>
                <p:nvPr/>
              </p:nvSpPr>
              <p:spPr bwMode="auto">
                <a:xfrm>
                  <a:off x="1717" y="1598"/>
                  <a:ext cx="3" cy="363"/>
                </a:xfrm>
                <a:prstGeom prst="rect">
                  <a:avLst/>
                </a:prstGeom>
                <a:solidFill>
                  <a:srgbClr val="6C6C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6" name="Rectangle 283"/>
                <p:cNvSpPr>
                  <a:spLocks noChangeArrowheads="1"/>
                </p:cNvSpPr>
                <p:nvPr/>
              </p:nvSpPr>
              <p:spPr bwMode="auto">
                <a:xfrm>
                  <a:off x="1720" y="1598"/>
                  <a:ext cx="4" cy="363"/>
                </a:xfrm>
                <a:prstGeom prst="rect">
                  <a:avLst/>
                </a:prstGeom>
                <a:solidFill>
                  <a:srgbClr val="6D6D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7" name="Rectangle 284"/>
                <p:cNvSpPr>
                  <a:spLocks noChangeArrowheads="1"/>
                </p:cNvSpPr>
                <p:nvPr/>
              </p:nvSpPr>
              <p:spPr bwMode="auto">
                <a:xfrm>
                  <a:off x="1724" y="1598"/>
                  <a:ext cx="4" cy="363"/>
                </a:xfrm>
                <a:prstGeom prst="rect">
                  <a:avLst/>
                </a:prstGeom>
                <a:solidFill>
                  <a:srgbClr val="6F6F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8" name="Rectangle 285"/>
                <p:cNvSpPr>
                  <a:spLocks noChangeArrowheads="1"/>
                </p:cNvSpPr>
                <p:nvPr/>
              </p:nvSpPr>
              <p:spPr bwMode="auto">
                <a:xfrm>
                  <a:off x="1728" y="1598"/>
                  <a:ext cx="4" cy="363"/>
                </a:xfrm>
                <a:prstGeom prst="rect">
                  <a:avLst/>
                </a:prstGeom>
                <a:solidFill>
                  <a:srgbClr val="7171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69" name="Rectangle 286"/>
                <p:cNvSpPr>
                  <a:spLocks noChangeArrowheads="1"/>
                </p:cNvSpPr>
                <p:nvPr/>
              </p:nvSpPr>
              <p:spPr bwMode="auto">
                <a:xfrm>
                  <a:off x="1732" y="1598"/>
                  <a:ext cx="4" cy="363"/>
                </a:xfrm>
                <a:prstGeom prst="rect">
                  <a:avLst/>
                </a:prstGeom>
                <a:solidFill>
                  <a:srgbClr val="7272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0" name="Rectangle 287"/>
                <p:cNvSpPr>
                  <a:spLocks noChangeArrowheads="1"/>
                </p:cNvSpPr>
                <p:nvPr/>
              </p:nvSpPr>
              <p:spPr bwMode="auto">
                <a:xfrm>
                  <a:off x="1736" y="1598"/>
                  <a:ext cx="4" cy="363"/>
                </a:xfrm>
                <a:prstGeom prst="rect">
                  <a:avLst/>
                </a:prstGeom>
                <a:solidFill>
                  <a:srgbClr val="7474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1" name="Rectangle 288"/>
                <p:cNvSpPr>
                  <a:spLocks noChangeArrowheads="1"/>
                </p:cNvSpPr>
                <p:nvPr/>
              </p:nvSpPr>
              <p:spPr bwMode="auto">
                <a:xfrm>
                  <a:off x="1740" y="1598"/>
                  <a:ext cx="3" cy="363"/>
                </a:xfrm>
                <a:prstGeom prst="rect">
                  <a:avLst/>
                </a:prstGeom>
                <a:solidFill>
                  <a:srgbClr val="7676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2" name="Rectangle 289"/>
                <p:cNvSpPr>
                  <a:spLocks noChangeArrowheads="1"/>
                </p:cNvSpPr>
                <p:nvPr/>
              </p:nvSpPr>
              <p:spPr bwMode="auto">
                <a:xfrm>
                  <a:off x="1743" y="1598"/>
                  <a:ext cx="4" cy="363"/>
                </a:xfrm>
                <a:prstGeom prst="rect">
                  <a:avLst/>
                </a:prstGeom>
                <a:solidFill>
                  <a:srgbClr val="7878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3" name="Rectangle 290"/>
                <p:cNvSpPr>
                  <a:spLocks noChangeArrowheads="1"/>
                </p:cNvSpPr>
                <p:nvPr/>
              </p:nvSpPr>
              <p:spPr bwMode="auto">
                <a:xfrm>
                  <a:off x="1747" y="1598"/>
                  <a:ext cx="4" cy="363"/>
                </a:xfrm>
                <a:prstGeom prst="rect">
                  <a:avLst/>
                </a:prstGeom>
                <a:solidFill>
                  <a:srgbClr val="7979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4" name="Rectangle 291"/>
                <p:cNvSpPr>
                  <a:spLocks noChangeArrowheads="1"/>
                </p:cNvSpPr>
                <p:nvPr/>
              </p:nvSpPr>
              <p:spPr bwMode="auto">
                <a:xfrm>
                  <a:off x="1751" y="1598"/>
                  <a:ext cx="4" cy="363"/>
                </a:xfrm>
                <a:prstGeom prst="rect">
                  <a:avLst/>
                </a:prstGeom>
                <a:solidFill>
                  <a:srgbClr val="7B7B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5" name="Rectangle 292"/>
                <p:cNvSpPr>
                  <a:spLocks noChangeArrowheads="1"/>
                </p:cNvSpPr>
                <p:nvPr/>
              </p:nvSpPr>
              <p:spPr bwMode="auto">
                <a:xfrm>
                  <a:off x="1755" y="1598"/>
                  <a:ext cx="4" cy="363"/>
                </a:xfrm>
                <a:prstGeom prst="rect">
                  <a:avLst/>
                </a:prstGeom>
                <a:solidFill>
                  <a:srgbClr val="7C7C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6" name="Rectangle 293"/>
                <p:cNvSpPr>
                  <a:spLocks noChangeArrowheads="1"/>
                </p:cNvSpPr>
                <p:nvPr/>
              </p:nvSpPr>
              <p:spPr bwMode="auto">
                <a:xfrm>
                  <a:off x="1759" y="1598"/>
                  <a:ext cx="4" cy="363"/>
                </a:xfrm>
                <a:prstGeom prst="rect">
                  <a:avLst/>
                </a:prstGeom>
                <a:solidFill>
                  <a:srgbClr val="7E7E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7" name="Rectangle 294"/>
                <p:cNvSpPr>
                  <a:spLocks noChangeArrowheads="1"/>
                </p:cNvSpPr>
                <p:nvPr/>
              </p:nvSpPr>
              <p:spPr bwMode="auto">
                <a:xfrm>
                  <a:off x="1763" y="1598"/>
                  <a:ext cx="3" cy="363"/>
                </a:xfrm>
                <a:prstGeom prst="rect">
                  <a:avLst/>
                </a:prstGeom>
                <a:solidFill>
                  <a:srgbClr val="8080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766" y="1598"/>
                  <a:ext cx="4" cy="363"/>
                </a:xfrm>
                <a:prstGeom prst="rect">
                  <a:avLst/>
                </a:prstGeom>
                <a:solidFill>
                  <a:srgbClr val="8181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79" name="Rectangle 296"/>
                <p:cNvSpPr>
                  <a:spLocks noChangeArrowheads="1"/>
                </p:cNvSpPr>
                <p:nvPr/>
              </p:nvSpPr>
              <p:spPr bwMode="auto">
                <a:xfrm>
                  <a:off x="1770" y="1598"/>
                  <a:ext cx="4" cy="363"/>
                </a:xfrm>
                <a:prstGeom prst="rect">
                  <a:avLst/>
                </a:prstGeom>
                <a:solidFill>
                  <a:srgbClr val="8282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0" name="Rectangle 297"/>
                <p:cNvSpPr>
                  <a:spLocks noChangeArrowheads="1"/>
                </p:cNvSpPr>
                <p:nvPr/>
              </p:nvSpPr>
              <p:spPr bwMode="auto">
                <a:xfrm>
                  <a:off x="1774" y="1598"/>
                  <a:ext cx="4" cy="363"/>
                </a:xfrm>
                <a:prstGeom prst="rect">
                  <a:avLst/>
                </a:prstGeom>
                <a:solidFill>
                  <a:srgbClr val="848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1" name="Rectangle 298"/>
                <p:cNvSpPr>
                  <a:spLocks noChangeArrowheads="1"/>
                </p:cNvSpPr>
                <p:nvPr/>
              </p:nvSpPr>
              <p:spPr bwMode="auto">
                <a:xfrm>
                  <a:off x="1778" y="1598"/>
                  <a:ext cx="4" cy="363"/>
                </a:xfrm>
                <a:prstGeom prst="rect">
                  <a:avLst/>
                </a:prstGeom>
                <a:solidFill>
                  <a:srgbClr val="8585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2" name="Rectangle 299"/>
                <p:cNvSpPr>
                  <a:spLocks noChangeArrowheads="1"/>
                </p:cNvSpPr>
                <p:nvPr/>
              </p:nvSpPr>
              <p:spPr bwMode="auto">
                <a:xfrm>
                  <a:off x="1782" y="1598"/>
                  <a:ext cx="4" cy="363"/>
                </a:xfrm>
                <a:prstGeom prst="rect">
                  <a:avLst/>
                </a:prstGeom>
                <a:solidFill>
                  <a:srgbClr val="8686E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3" name="Rectangle 300"/>
                <p:cNvSpPr>
                  <a:spLocks noChangeArrowheads="1"/>
                </p:cNvSpPr>
                <p:nvPr/>
              </p:nvSpPr>
              <p:spPr bwMode="auto">
                <a:xfrm>
                  <a:off x="1786" y="1598"/>
                  <a:ext cx="3" cy="363"/>
                </a:xfrm>
                <a:prstGeom prst="rect">
                  <a:avLst/>
                </a:prstGeom>
                <a:solidFill>
                  <a:srgbClr val="8787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4" name="Rectangle 301"/>
                <p:cNvSpPr>
                  <a:spLocks noChangeArrowheads="1"/>
                </p:cNvSpPr>
                <p:nvPr/>
              </p:nvSpPr>
              <p:spPr bwMode="auto">
                <a:xfrm>
                  <a:off x="1789" y="1598"/>
                  <a:ext cx="4" cy="363"/>
                </a:xfrm>
                <a:prstGeom prst="rect">
                  <a:avLst/>
                </a:prstGeom>
                <a:solidFill>
                  <a:srgbClr val="8989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5" name="Rectangle 302"/>
                <p:cNvSpPr>
                  <a:spLocks noChangeArrowheads="1"/>
                </p:cNvSpPr>
                <p:nvPr/>
              </p:nvSpPr>
              <p:spPr bwMode="auto">
                <a:xfrm>
                  <a:off x="1793" y="1598"/>
                  <a:ext cx="4" cy="363"/>
                </a:xfrm>
                <a:prstGeom prst="rect">
                  <a:avLst/>
                </a:prstGeom>
                <a:solidFill>
                  <a:srgbClr val="8A8AE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6" name="Rectangle 303"/>
                <p:cNvSpPr>
                  <a:spLocks noChangeArrowheads="1"/>
                </p:cNvSpPr>
                <p:nvPr/>
              </p:nvSpPr>
              <p:spPr bwMode="auto">
                <a:xfrm>
                  <a:off x="1797" y="1598"/>
                  <a:ext cx="4" cy="363"/>
                </a:xfrm>
                <a:prstGeom prst="rect">
                  <a:avLst/>
                </a:prstGeom>
                <a:solidFill>
                  <a:srgbClr val="8B8B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7" name="Rectangle 304"/>
                <p:cNvSpPr>
                  <a:spLocks noChangeArrowheads="1"/>
                </p:cNvSpPr>
                <p:nvPr/>
              </p:nvSpPr>
              <p:spPr bwMode="auto">
                <a:xfrm>
                  <a:off x="1801" y="1598"/>
                  <a:ext cx="4" cy="363"/>
                </a:xfrm>
                <a:prstGeom prst="rect">
                  <a:avLst/>
                </a:prstGeom>
                <a:solidFill>
                  <a:srgbClr val="8C8C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8" name="Rectangle 305"/>
                <p:cNvSpPr>
                  <a:spLocks noChangeArrowheads="1"/>
                </p:cNvSpPr>
                <p:nvPr/>
              </p:nvSpPr>
              <p:spPr bwMode="auto">
                <a:xfrm>
                  <a:off x="1805" y="1598"/>
                  <a:ext cx="4" cy="363"/>
                </a:xfrm>
                <a:prstGeom prst="rect">
                  <a:avLst/>
                </a:prstGeom>
                <a:solidFill>
                  <a:srgbClr val="8D8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89" name="Rectangle 306"/>
                <p:cNvSpPr>
                  <a:spLocks noChangeArrowheads="1"/>
                </p:cNvSpPr>
                <p:nvPr/>
              </p:nvSpPr>
              <p:spPr bwMode="auto">
                <a:xfrm>
                  <a:off x="1809" y="1598"/>
                  <a:ext cx="4" cy="363"/>
                </a:xfrm>
                <a:prstGeom prst="rect">
                  <a:avLst/>
                </a:prstGeom>
                <a:solidFill>
                  <a:srgbClr val="8E8E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0" name="Rectangle 307"/>
                <p:cNvSpPr>
                  <a:spLocks noChangeArrowheads="1"/>
                </p:cNvSpPr>
                <p:nvPr/>
              </p:nvSpPr>
              <p:spPr bwMode="auto">
                <a:xfrm>
                  <a:off x="1813" y="1598"/>
                  <a:ext cx="3" cy="363"/>
                </a:xfrm>
                <a:prstGeom prst="rect">
                  <a:avLst/>
                </a:prstGeom>
                <a:solidFill>
                  <a:srgbClr val="8F8F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1" name="Rectangle 308"/>
                <p:cNvSpPr>
                  <a:spLocks noChangeArrowheads="1"/>
                </p:cNvSpPr>
                <p:nvPr/>
              </p:nvSpPr>
              <p:spPr bwMode="auto">
                <a:xfrm>
                  <a:off x="1816" y="1598"/>
                  <a:ext cx="4" cy="363"/>
                </a:xfrm>
                <a:prstGeom prst="rect">
                  <a:avLst/>
                </a:prstGeom>
                <a:solidFill>
                  <a:srgbClr val="909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2" name="Rectangle 309"/>
                <p:cNvSpPr>
                  <a:spLocks noChangeArrowheads="1"/>
                </p:cNvSpPr>
                <p:nvPr/>
              </p:nvSpPr>
              <p:spPr bwMode="auto">
                <a:xfrm>
                  <a:off x="1820" y="1598"/>
                  <a:ext cx="4" cy="363"/>
                </a:xfrm>
                <a:prstGeom prst="rect">
                  <a:avLst/>
                </a:prstGeom>
                <a:solidFill>
                  <a:srgbClr val="9191F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3" name="Rectangle 310"/>
                <p:cNvSpPr>
                  <a:spLocks noChangeArrowheads="1"/>
                </p:cNvSpPr>
                <p:nvPr/>
              </p:nvSpPr>
              <p:spPr bwMode="auto">
                <a:xfrm>
                  <a:off x="1824" y="1598"/>
                  <a:ext cx="4" cy="363"/>
                </a:xfrm>
                <a:prstGeom prst="rect">
                  <a:avLst/>
                </a:prstGeom>
                <a:solidFill>
                  <a:srgbClr val="9191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4" name="Rectangle 311"/>
                <p:cNvSpPr>
                  <a:spLocks noChangeArrowheads="1"/>
                </p:cNvSpPr>
                <p:nvPr/>
              </p:nvSpPr>
              <p:spPr bwMode="auto">
                <a:xfrm>
                  <a:off x="1828" y="1598"/>
                  <a:ext cx="4" cy="363"/>
                </a:xfrm>
                <a:prstGeom prst="rect">
                  <a:avLst/>
                </a:prstGeom>
                <a:solidFill>
                  <a:srgbClr val="9292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5" name="Rectangle 312"/>
                <p:cNvSpPr>
                  <a:spLocks noChangeArrowheads="1"/>
                </p:cNvSpPr>
                <p:nvPr/>
              </p:nvSpPr>
              <p:spPr bwMode="auto">
                <a:xfrm>
                  <a:off x="1832" y="1598"/>
                  <a:ext cx="4" cy="363"/>
                </a:xfrm>
                <a:prstGeom prst="rect">
                  <a:avLst/>
                </a:prstGeom>
                <a:solidFill>
                  <a:srgbClr val="9393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6" name="Rectangle 313"/>
                <p:cNvSpPr>
                  <a:spLocks noChangeArrowheads="1"/>
                </p:cNvSpPr>
                <p:nvPr/>
              </p:nvSpPr>
              <p:spPr bwMode="auto">
                <a:xfrm>
                  <a:off x="1836" y="1598"/>
                  <a:ext cx="3" cy="363"/>
                </a:xfrm>
                <a:prstGeom prst="rect">
                  <a:avLst/>
                </a:prstGeom>
                <a:solidFill>
                  <a:srgbClr val="9393F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7" name="Rectangle 314"/>
                <p:cNvSpPr>
                  <a:spLocks noChangeArrowheads="1"/>
                </p:cNvSpPr>
                <p:nvPr/>
              </p:nvSpPr>
              <p:spPr bwMode="auto">
                <a:xfrm>
                  <a:off x="1839" y="1598"/>
                  <a:ext cx="4" cy="363"/>
                </a:xfrm>
                <a:prstGeom prst="rect">
                  <a:avLst/>
                </a:prstGeom>
                <a:solidFill>
                  <a:srgbClr val="9494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8" name="Rectangle 315"/>
                <p:cNvSpPr>
                  <a:spLocks noChangeArrowheads="1"/>
                </p:cNvSpPr>
                <p:nvPr/>
              </p:nvSpPr>
              <p:spPr bwMode="auto">
                <a:xfrm>
                  <a:off x="1843" y="1598"/>
                  <a:ext cx="4" cy="363"/>
                </a:xfrm>
                <a:prstGeom prst="rect">
                  <a:avLst/>
                </a:prstGeom>
                <a:solidFill>
                  <a:srgbClr val="9494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599" name="Rectangle 316"/>
                <p:cNvSpPr>
                  <a:spLocks noChangeArrowheads="1"/>
                </p:cNvSpPr>
                <p:nvPr/>
              </p:nvSpPr>
              <p:spPr bwMode="auto">
                <a:xfrm>
                  <a:off x="1847" y="1598"/>
                  <a:ext cx="4" cy="363"/>
                </a:xfrm>
                <a:prstGeom prst="rect">
                  <a:avLst/>
                </a:prstGeom>
                <a:solidFill>
                  <a:srgbClr val="9595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0" name="Rectangle 317"/>
                <p:cNvSpPr>
                  <a:spLocks noChangeArrowheads="1"/>
                </p:cNvSpPr>
                <p:nvPr/>
              </p:nvSpPr>
              <p:spPr bwMode="auto">
                <a:xfrm>
                  <a:off x="1851" y="1598"/>
                  <a:ext cx="4" cy="363"/>
                </a:xfrm>
                <a:prstGeom prst="rect">
                  <a:avLst/>
                </a:prstGeom>
                <a:solidFill>
                  <a:srgbClr val="9595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1" name="Rectangle 318"/>
                <p:cNvSpPr>
                  <a:spLocks noChangeArrowheads="1"/>
                </p:cNvSpPr>
                <p:nvPr/>
              </p:nvSpPr>
              <p:spPr bwMode="auto">
                <a:xfrm>
                  <a:off x="1855" y="1598"/>
                  <a:ext cx="4" cy="363"/>
                </a:xfrm>
                <a:prstGeom prst="rect">
                  <a:avLst/>
                </a:prstGeom>
                <a:solidFill>
                  <a:srgbClr val="969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2" name="Rectangle 319"/>
                <p:cNvSpPr>
                  <a:spLocks noChangeArrowheads="1"/>
                </p:cNvSpPr>
                <p:nvPr/>
              </p:nvSpPr>
              <p:spPr bwMode="auto">
                <a:xfrm>
                  <a:off x="1859" y="1598"/>
                  <a:ext cx="3" cy="363"/>
                </a:xfrm>
                <a:prstGeom prst="rect">
                  <a:avLst/>
                </a:prstGeom>
                <a:solidFill>
                  <a:srgbClr val="9696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3" name="Rectangle 320"/>
                <p:cNvSpPr>
                  <a:spLocks noChangeArrowheads="1"/>
                </p:cNvSpPr>
                <p:nvPr/>
              </p:nvSpPr>
              <p:spPr bwMode="auto">
                <a:xfrm>
                  <a:off x="1862" y="1598"/>
                  <a:ext cx="4" cy="363"/>
                </a:xfrm>
                <a:prstGeom prst="rect">
                  <a:avLst/>
                </a:prstGeom>
                <a:solidFill>
                  <a:srgbClr val="9797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4" name="Rectangle 321"/>
                <p:cNvSpPr>
                  <a:spLocks noChangeArrowheads="1"/>
                </p:cNvSpPr>
                <p:nvPr/>
              </p:nvSpPr>
              <p:spPr bwMode="auto">
                <a:xfrm>
                  <a:off x="1866" y="1598"/>
                  <a:ext cx="4" cy="363"/>
                </a:xfrm>
                <a:prstGeom prst="rect">
                  <a:avLst/>
                </a:prstGeom>
                <a:solidFill>
                  <a:srgbClr val="9797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5" name="Rectangle 322"/>
                <p:cNvSpPr>
                  <a:spLocks noChangeArrowheads="1"/>
                </p:cNvSpPr>
                <p:nvPr/>
              </p:nvSpPr>
              <p:spPr bwMode="auto">
                <a:xfrm>
                  <a:off x="1870" y="1598"/>
                  <a:ext cx="4" cy="363"/>
                </a:xfrm>
                <a:prstGeom prst="rect">
                  <a:avLst/>
                </a:prstGeom>
                <a:solidFill>
                  <a:srgbClr val="9797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6" name="Rectangle 323"/>
                <p:cNvSpPr>
                  <a:spLocks noChangeArrowheads="1"/>
                </p:cNvSpPr>
                <p:nvPr/>
              </p:nvSpPr>
              <p:spPr bwMode="auto">
                <a:xfrm>
                  <a:off x="1874" y="1598"/>
                  <a:ext cx="4" cy="363"/>
                </a:xfrm>
                <a:prstGeom prst="rect">
                  <a:avLst/>
                </a:prstGeom>
                <a:solidFill>
                  <a:srgbClr val="9898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7" name="Rectangle 324"/>
                <p:cNvSpPr>
                  <a:spLocks noChangeArrowheads="1"/>
                </p:cNvSpPr>
                <p:nvPr/>
              </p:nvSpPr>
              <p:spPr bwMode="auto">
                <a:xfrm>
                  <a:off x="1878" y="1598"/>
                  <a:ext cx="4" cy="363"/>
                </a:xfrm>
                <a:prstGeom prst="rect">
                  <a:avLst/>
                </a:prstGeom>
                <a:solidFill>
                  <a:srgbClr val="9898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8" name="Rectangle 325"/>
                <p:cNvSpPr>
                  <a:spLocks noChangeArrowheads="1"/>
                </p:cNvSpPr>
                <p:nvPr/>
              </p:nvSpPr>
              <p:spPr bwMode="auto">
                <a:xfrm>
                  <a:off x="1882" y="1598"/>
                  <a:ext cx="3" cy="363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09" name="Rectangle 326"/>
                <p:cNvSpPr>
                  <a:spLocks noChangeArrowheads="1"/>
                </p:cNvSpPr>
                <p:nvPr/>
              </p:nvSpPr>
              <p:spPr bwMode="auto">
                <a:xfrm>
                  <a:off x="1885" y="1598"/>
                  <a:ext cx="4" cy="363"/>
                </a:xfrm>
                <a:prstGeom prst="rect">
                  <a:avLst/>
                </a:prstGeom>
                <a:solidFill>
                  <a:srgbClr val="9898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  <p:sp>
              <p:nvSpPr>
                <p:cNvPr id="216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1889" y="1598"/>
                  <a:ext cx="4" cy="363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latin typeface="Calibri" pitchFamily="34" charset="0"/>
                  </a:endParaRPr>
                </a:p>
              </p:txBody>
            </p:sp>
          </p:grpSp>
          <p:sp>
            <p:nvSpPr>
              <p:cNvPr id="21528" name="Rectangle 328"/>
              <p:cNvSpPr>
                <a:spLocks noChangeArrowheads="1"/>
              </p:cNvSpPr>
              <p:nvPr/>
            </p:nvSpPr>
            <p:spPr bwMode="auto">
              <a:xfrm>
                <a:off x="1571" y="1598"/>
                <a:ext cx="975" cy="36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21529" name="Line 329"/>
              <p:cNvSpPr>
                <a:spLocks noChangeShapeType="1"/>
              </p:cNvSpPr>
              <p:nvPr/>
            </p:nvSpPr>
            <p:spPr bwMode="auto">
              <a:xfrm>
                <a:off x="1536" y="1450"/>
                <a:ext cx="0" cy="16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endParaRPr lang="pt-PT"/>
              </a:p>
            </p:txBody>
          </p:sp>
          <p:sp>
            <p:nvSpPr>
              <p:cNvPr id="21530" name="Text Box 330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" rIns="54000">
                <a:spAutoFit/>
              </a:bodyPr>
              <a:lstStyle/>
              <a:p>
                <a:pPr algn="ctr"/>
                <a:r>
                  <a:rPr lang="pt-PT" sz="1200" b="1">
                    <a:solidFill>
                      <a:schemeClr val="bg1"/>
                    </a:solidFill>
                    <a:latin typeface="Tahoma" pitchFamily="34" charset="0"/>
                  </a:rPr>
                  <a:t>4.3</a:t>
                </a:r>
                <a:endParaRPr lang="en-GB" sz="1200" b="1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1531" name="Text Box 331"/>
              <p:cNvSpPr txBox="1">
                <a:spLocks noChangeArrowheads="1"/>
              </p:cNvSpPr>
              <p:nvPr/>
            </p:nvSpPr>
            <p:spPr bwMode="auto">
              <a:xfrm>
                <a:off x="1680" y="2179"/>
                <a:ext cx="2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" rIns="54000">
                <a:spAutoFit/>
              </a:bodyPr>
              <a:lstStyle/>
              <a:p>
                <a:pPr algn="ctr"/>
                <a:r>
                  <a:rPr lang="pt-PT" sz="1200" b="1">
                    <a:solidFill>
                      <a:schemeClr val="bg1"/>
                    </a:solidFill>
                    <a:latin typeface="Tahoma" pitchFamily="34" charset="0"/>
                  </a:rPr>
                  <a:t>3.2</a:t>
                </a:r>
                <a:endParaRPr lang="en-GB" sz="1200" b="1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1532" name="Text Box 332"/>
              <p:cNvSpPr txBox="1">
                <a:spLocks noChangeArrowheads="1"/>
              </p:cNvSpPr>
              <p:nvPr/>
            </p:nvSpPr>
            <p:spPr bwMode="auto">
              <a:xfrm>
                <a:off x="1680" y="2640"/>
                <a:ext cx="2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" rIns="54000">
                <a:spAutoFit/>
              </a:bodyPr>
              <a:lstStyle/>
              <a:p>
                <a:pPr algn="ctr"/>
                <a:r>
                  <a:rPr lang="pt-PT" sz="1200" b="1">
                    <a:solidFill>
                      <a:schemeClr val="bg1"/>
                    </a:solidFill>
                    <a:latin typeface="Tahoma" pitchFamily="34" charset="0"/>
                  </a:rPr>
                  <a:t>2.1</a:t>
                </a:r>
                <a:endParaRPr lang="en-GB" sz="1200" b="1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1520" name="Text Box 333"/>
            <p:cNvSpPr txBox="1">
              <a:spLocks noChangeArrowheads="1"/>
            </p:cNvSpPr>
            <p:nvPr/>
          </p:nvSpPr>
          <p:spPr bwMode="auto">
            <a:xfrm>
              <a:off x="240" y="177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/>
            <a:p>
              <a:r>
                <a:rPr lang="pt-PT" sz="1200" b="1">
                  <a:solidFill>
                    <a:srgbClr val="3333FF"/>
                  </a:solidFill>
                  <a:latin typeface="Trebuchet MS" pitchFamily="34" charset="0"/>
                </a:rPr>
                <a:t>Despesa em </a:t>
              </a:r>
            </a:p>
            <a:p>
              <a:r>
                <a:rPr lang="pt-PT" sz="1200" b="1">
                  <a:solidFill>
                    <a:srgbClr val="3333FF"/>
                  </a:solidFill>
                  <a:latin typeface="Trebuchet MS" pitchFamily="34" charset="0"/>
                </a:rPr>
                <a:t>Medicamentos </a:t>
              </a:r>
              <a:r>
                <a:rPr lang="pt-PT" sz="1000" b="1" baseline="30000">
                  <a:solidFill>
                    <a:srgbClr val="3333FF"/>
                  </a:solidFill>
                  <a:latin typeface="Trebuchet MS" pitchFamily="34" charset="0"/>
                </a:rPr>
                <a:t>1</a:t>
              </a:r>
              <a:endParaRPr lang="en-GB" sz="1000" b="1" baseline="30000">
                <a:solidFill>
                  <a:srgbClr val="3333FF"/>
                </a:solidFill>
                <a:latin typeface="Trebuchet MS" pitchFamily="34" charset="0"/>
              </a:endParaRPr>
            </a:p>
          </p:txBody>
        </p:sp>
        <p:sp>
          <p:nvSpPr>
            <p:cNvPr id="21521" name="Text Box 334"/>
            <p:cNvSpPr txBox="1">
              <a:spLocks noChangeArrowheads="1"/>
            </p:cNvSpPr>
            <p:nvPr/>
          </p:nvSpPr>
          <p:spPr bwMode="auto">
            <a:xfrm>
              <a:off x="240" y="2208"/>
              <a:ext cx="1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/>
            <a:p>
              <a:r>
                <a:rPr lang="pt-PT" sz="1200" b="1">
                  <a:solidFill>
                    <a:srgbClr val="3333FF"/>
                  </a:solidFill>
                  <a:latin typeface="Trebuchet MS" pitchFamily="34" charset="0"/>
                </a:rPr>
                <a:t>Despesa em Saúde </a:t>
              </a:r>
              <a:r>
                <a:rPr lang="pt-PT" sz="1000" b="1" baseline="30000">
                  <a:solidFill>
                    <a:srgbClr val="3333FF"/>
                  </a:solidFill>
                  <a:latin typeface="Trebuchet MS" pitchFamily="34" charset="0"/>
                </a:rPr>
                <a:t>2</a:t>
              </a:r>
              <a:endParaRPr lang="en-GB" sz="1000" b="1" baseline="30000">
                <a:solidFill>
                  <a:srgbClr val="3333FF"/>
                </a:solidFill>
                <a:latin typeface="Trebuchet MS" pitchFamily="34" charset="0"/>
              </a:endParaRPr>
            </a:p>
          </p:txBody>
        </p:sp>
        <p:sp>
          <p:nvSpPr>
            <p:cNvPr id="755023" name="Text Box 335"/>
            <p:cNvSpPr txBox="1">
              <a:spLocks noChangeArrowheads="1"/>
            </p:cNvSpPr>
            <p:nvPr/>
          </p:nvSpPr>
          <p:spPr bwMode="auto">
            <a:xfrm>
              <a:off x="240" y="2688"/>
              <a:ext cx="110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54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Produto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Interno Bruto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( Europa )</a:t>
              </a:r>
              <a:endParaRPr lang="en-GB" sz="1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21509" name="Text Box 336"/>
          <p:cNvSpPr txBox="1">
            <a:spLocks noChangeArrowheads="1"/>
          </p:cNvSpPr>
          <p:nvPr/>
        </p:nvSpPr>
        <p:spPr bwMode="auto">
          <a:xfrm>
            <a:off x="1116013" y="22701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r>
              <a:rPr lang="pt-PT" sz="1000" b="1">
                <a:latin typeface="Tahoma" pitchFamily="34" charset="0"/>
              </a:rPr>
              <a:t>CRESCIMENTO PERCENTUAL ANUAL REAL PER CAPITA ( 1990 – 2001 )</a:t>
            </a:r>
            <a:endParaRPr lang="en-GB" sz="1000" b="1">
              <a:latin typeface="Tahoma" pitchFamily="34" charset="0"/>
            </a:endParaRPr>
          </a:p>
        </p:txBody>
      </p:sp>
      <p:sp>
        <p:nvSpPr>
          <p:cNvPr id="21510" name="Text Box 337"/>
          <p:cNvSpPr txBox="1">
            <a:spLocks noChangeArrowheads="1"/>
          </p:cNvSpPr>
          <p:nvPr/>
        </p:nvSpPr>
        <p:spPr bwMode="auto">
          <a:xfrm>
            <a:off x="727075" y="5697538"/>
            <a:ext cx="48244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pt-PT" sz="800" baseline="30000">
                <a:latin typeface="Trebuchet MS" pitchFamily="34" charset="0"/>
              </a:rPr>
              <a:t>1</a:t>
            </a:r>
            <a:r>
              <a:rPr lang="pt-PT" sz="800">
                <a:latin typeface="Trebuchet MS" pitchFamily="34" charset="0"/>
              </a:rPr>
              <a:t> Média para 12 países Europeus</a:t>
            </a:r>
          </a:p>
          <a:p>
            <a:r>
              <a:rPr lang="pt-PT" sz="800" baseline="30000">
                <a:latin typeface="Trebuchet MS" pitchFamily="34" charset="0"/>
              </a:rPr>
              <a:t>2 </a:t>
            </a:r>
            <a:r>
              <a:rPr lang="pt-PT" sz="800">
                <a:latin typeface="Trebuchet MS" pitchFamily="34" charset="0"/>
              </a:rPr>
              <a:t>Excluindo Eslováquia e Turquia. Os valores de 2001 incluem dados de 2000 em relação ao Luxemburgo</a:t>
            </a:r>
          </a:p>
          <a:p>
            <a:r>
              <a:rPr lang="pt-PT" sz="800" baseline="30000">
                <a:latin typeface="Trebuchet MS" pitchFamily="34" charset="0"/>
              </a:rPr>
              <a:t>3 </a:t>
            </a:r>
            <a:r>
              <a:rPr lang="pt-PT" sz="800">
                <a:latin typeface="Trebuchet MS" pitchFamily="34" charset="0"/>
              </a:rPr>
              <a:t> Valores para 18 países Europeus</a:t>
            </a:r>
          </a:p>
          <a:p>
            <a:r>
              <a:rPr lang="pt-PT" sz="800" baseline="30000">
                <a:latin typeface="Trebuchet MS" pitchFamily="34" charset="0"/>
              </a:rPr>
              <a:t>4</a:t>
            </a:r>
            <a:r>
              <a:rPr lang="pt-PT" sz="800">
                <a:latin typeface="Trebuchet MS" pitchFamily="34" charset="0"/>
              </a:rPr>
              <a:t> Excluindo Eslováquia e Turquia. Valores de 2000 relativos à Áustria e Bélgica e valores de 1999 </a:t>
            </a:r>
          </a:p>
          <a:p>
            <a:r>
              <a:rPr lang="pt-PT" sz="800">
                <a:latin typeface="Trebuchet MS" pitchFamily="34" charset="0"/>
              </a:rPr>
              <a:t>relativos ao Luxemburgo</a:t>
            </a:r>
            <a:endParaRPr lang="en-GB" sz="800">
              <a:latin typeface="Trebuchet MS" pitchFamily="34" charset="0"/>
            </a:endParaRPr>
          </a:p>
        </p:txBody>
      </p:sp>
      <p:sp>
        <p:nvSpPr>
          <p:cNvPr id="755026" name="Rectangle 338"/>
          <p:cNvSpPr>
            <a:spLocks noChangeArrowheads="1"/>
          </p:cNvSpPr>
          <p:nvPr/>
        </p:nvSpPr>
        <p:spPr bwMode="auto">
          <a:xfrm>
            <a:off x="5235575" y="2843213"/>
            <a:ext cx="3657600" cy="3024187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20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>
              <a:solidFill>
                <a:srgbClr val="0000CC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solidFill>
                  <a:srgbClr val="0000CC"/>
                </a:solidFill>
                <a:latin typeface="Trebuchet MS" pitchFamily="34" charset="0"/>
              </a:rPr>
              <a:t>A Despesa em Saúde: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>
              <a:solidFill>
                <a:srgbClr val="0000CC"/>
              </a:solidFill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latin typeface="Trebuchet MS" pitchFamily="34" charset="0"/>
              </a:rPr>
              <a:t>8,4% do PIB em 2001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latin typeface="Trebuchet MS" pitchFamily="34" charset="0"/>
              </a:rPr>
              <a:t>9,2% em 2010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latin typeface="Trebuchet MS" pitchFamily="34" charset="0"/>
              </a:rPr>
              <a:t>10,3% em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200" b="1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solidFill>
                  <a:srgbClr val="0000CC"/>
                </a:solidFill>
                <a:latin typeface="Trebuchet MS" pitchFamily="34" charset="0"/>
              </a:rPr>
              <a:t>O Gasto Médio per capita em Saúde: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200" b="1">
              <a:solidFill>
                <a:srgbClr val="0000CC"/>
              </a:solidFill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latin typeface="Trebuchet MS" pitchFamily="34" charset="0"/>
              </a:rPr>
              <a:t>2070 Euros em 2003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latin typeface="Trebuchet MS" pitchFamily="34" charset="0"/>
              </a:rPr>
              <a:t>2750 Euros em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200" b="1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solidFill>
                  <a:srgbClr val="0000CC"/>
                </a:solidFill>
                <a:latin typeface="Trebuchet MS" pitchFamily="34" charset="0"/>
              </a:rPr>
              <a:t>Total da Despesa em Saúde na Europa: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200" b="1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latin typeface="Trebuchet MS" pitchFamily="34" charset="0"/>
              </a:rPr>
              <a:t>640 biliões Euros em 2001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latin typeface="Trebuchet MS" pitchFamily="34" charset="0"/>
              </a:rPr>
              <a:t>850 biliões Euros em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latin typeface="Trebuchet MS" pitchFamily="34" charset="0"/>
              </a:rPr>
              <a:t>1170 biliões Euros em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200" b="1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>
              <a:latin typeface="+mn-lt"/>
            </a:endParaRPr>
          </a:p>
        </p:txBody>
      </p:sp>
      <p:sp>
        <p:nvSpPr>
          <p:cNvPr id="755027" name="Rectangle 339"/>
          <p:cNvSpPr>
            <a:spLocks noChangeArrowheads="1"/>
          </p:cNvSpPr>
          <p:nvPr/>
        </p:nvSpPr>
        <p:spPr bwMode="auto">
          <a:xfrm>
            <a:off x="5219700" y="1951038"/>
            <a:ext cx="3657600" cy="792162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400" b="1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>
                <a:latin typeface="Trebuchet MS" pitchFamily="34" charset="0"/>
              </a:rPr>
              <a:t>A manter-se o actual crescimento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>
                <a:latin typeface="Trebuchet MS" pitchFamily="34" charset="0"/>
              </a:rPr>
              <a:t>na despesa com a Saúde...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>
              <a:latin typeface="Trebuchet MS" pitchFamily="34" charset="0"/>
            </a:endParaRPr>
          </a:p>
        </p:txBody>
      </p:sp>
      <p:sp>
        <p:nvSpPr>
          <p:cNvPr id="21513" name="Text Box 344"/>
          <p:cNvSpPr txBox="1">
            <a:spLocks noChangeArrowheads="1"/>
          </p:cNvSpPr>
          <p:nvPr/>
        </p:nvSpPr>
        <p:spPr bwMode="auto">
          <a:xfrm>
            <a:off x="1109663" y="1416050"/>
            <a:ext cx="653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1400">
                <a:solidFill>
                  <a:srgbClr val="000099"/>
                </a:solidFill>
                <a:latin typeface="Trebuchet MS" pitchFamily="34" charset="0"/>
              </a:rPr>
              <a:t>O Crescimento da Despesa na Saúde é superior ao do Produto Interno Bruto</a:t>
            </a:r>
            <a:endParaRPr lang="en-US" sz="140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349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51" name="Conexão recta 350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Dinâmica da Despesa em Saúde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581400" y="4038600"/>
            <a:ext cx="0" cy="1295400"/>
          </a:xfrm>
          <a:prstGeom prst="line">
            <a:avLst/>
          </a:prstGeom>
          <a:noFill/>
          <a:ln w="254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572000" y="4191000"/>
            <a:ext cx="0" cy="1143000"/>
          </a:xfrm>
          <a:prstGeom prst="line">
            <a:avLst/>
          </a:prstGeom>
          <a:noFill/>
          <a:ln w="254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90600" y="3276600"/>
            <a:ext cx="7924800" cy="990600"/>
          </a:xfrm>
          <a:prstGeom prst="rect">
            <a:avLst/>
          </a:prstGeom>
          <a:solidFill>
            <a:srgbClr val="99CCFF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3850" y="6262688"/>
            <a:ext cx="2362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800">
                <a:latin typeface="Trebuchet MS" pitchFamily="34" charset="0"/>
              </a:rPr>
              <a:t>Fonte: McKinsey</a:t>
            </a:r>
            <a:endParaRPr lang="en-GB" sz="800">
              <a:latin typeface="Trebuchet MS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6096000"/>
            <a:ext cx="60960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PT" sz="900">
                <a:latin typeface="Trebuchet MS" pitchFamily="34" charset="0"/>
              </a:rPr>
              <a:t>Estimativa conservadora: 10% Eficiência na Europa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04800" y="3048000"/>
            <a:ext cx="8610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0825" y="2682875"/>
            <a:ext cx="3124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900">
                <a:latin typeface="Tahoma" pitchFamily="34" charset="0"/>
              </a:rPr>
              <a:t>Exemplo: Alemanha</a:t>
            </a:r>
          </a:p>
          <a:p>
            <a:r>
              <a:rPr lang="pt-PT" sz="900">
                <a:latin typeface="Tahoma" pitchFamily="34" charset="0"/>
              </a:rPr>
              <a:t>Biliões de Euros</a:t>
            </a:r>
            <a:endParaRPr lang="en-GB" sz="900">
              <a:latin typeface="Tahoma" pitchFamily="34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04800" y="5334000"/>
            <a:ext cx="594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81000" y="3276600"/>
            <a:ext cx="609600" cy="20574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334000" y="4267200"/>
            <a:ext cx="609600" cy="1066800"/>
          </a:xfrm>
          <a:prstGeom prst="rect">
            <a:avLst/>
          </a:pr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371600" y="3276600"/>
            <a:ext cx="609600" cy="2286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8FC7C7"/>
              </a:gs>
              <a:gs pos="100000">
                <a:srgbClr val="008080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267200" y="4114800"/>
            <a:ext cx="609600" cy="1524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8FC7C7"/>
              </a:gs>
              <a:gs pos="100000">
                <a:srgbClr val="008080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276600" y="3886200"/>
            <a:ext cx="609600" cy="2286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8FC7C7"/>
              </a:gs>
              <a:gs pos="100000">
                <a:srgbClr val="008080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990600" y="3276600"/>
            <a:ext cx="381000" cy="0"/>
          </a:xfrm>
          <a:prstGeom prst="line">
            <a:avLst/>
          </a:prstGeom>
          <a:noFill/>
          <a:ln w="254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981200" y="3505200"/>
            <a:ext cx="381000" cy="0"/>
          </a:xfrm>
          <a:prstGeom prst="line">
            <a:avLst/>
          </a:prstGeom>
          <a:noFill/>
          <a:ln w="254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286000" y="3505200"/>
            <a:ext cx="609600" cy="381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8FC7C7"/>
              </a:gs>
              <a:gs pos="100000">
                <a:srgbClr val="008080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895600" y="3886200"/>
            <a:ext cx="381000" cy="0"/>
          </a:xfrm>
          <a:prstGeom prst="line">
            <a:avLst/>
          </a:prstGeom>
          <a:noFill/>
          <a:ln w="254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3886200" y="4114800"/>
            <a:ext cx="381000" cy="0"/>
          </a:xfrm>
          <a:prstGeom prst="line">
            <a:avLst/>
          </a:prstGeom>
          <a:noFill/>
          <a:ln w="254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57200" y="30321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>
                <a:latin typeface="Tahoma" pitchFamily="34" charset="0"/>
              </a:rPr>
              <a:t>166</a:t>
            </a:r>
            <a:endParaRPr lang="en-GB" sz="1200" b="1">
              <a:latin typeface="Tahoma" pitchFamily="34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514475" y="30321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>
                <a:latin typeface="Tahoma" pitchFamily="34" charset="0"/>
              </a:rPr>
              <a:t>2-6</a:t>
            </a:r>
            <a:endParaRPr lang="en-GB" sz="1200" b="1">
              <a:latin typeface="Tahoma" pitchFamily="34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293938" y="326072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>
                <a:latin typeface="Tahoma" pitchFamily="34" charset="0"/>
              </a:rPr>
              <a:t>13-27</a:t>
            </a:r>
            <a:endParaRPr lang="en-GB" sz="1200" b="1">
              <a:latin typeface="Tahoma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373438" y="364172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>
                <a:latin typeface="Tahoma" pitchFamily="34" charset="0"/>
              </a:rPr>
              <a:t>4-5</a:t>
            </a:r>
            <a:endParaRPr lang="en-GB" sz="1200" b="1">
              <a:latin typeface="Tahoma" pitchFamily="34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40200" y="3810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latin typeface="Tahoma" pitchFamily="34" charset="0"/>
              </a:rPr>
              <a:t>2-3</a:t>
            </a:r>
            <a:endParaRPr lang="en-GB" sz="1200" b="1">
              <a:latin typeface="Tahoma" pitchFamily="34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181600" y="39624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>
                <a:latin typeface="Tahoma" pitchFamily="34" charset="0"/>
              </a:rPr>
              <a:t>125-145</a:t>
            </a:r>
            <a:endParaRPr lang="en-GB" sz="1200" b="1">
              <a:latin typeface="Tahoma" pitchFamily="34" charset="0"/>
            </a:endParaRPr>
          </a:p>
        </p:txBody>
      </p:sp>
      <p:sp>
        <p:nvSpPr>
          <p:cNvPr id="794650" name="Rectangle 26"/>
          <p:cNvSpPr>
            <a:spLocks noChangeArrowheads="1"/>
          </p:cNvSpPr>
          <p:nvPr/>
        </p:nvSpPr>
        <p:spPr bwMode="auto">
          <a:xfrm>
            <a:off x="6096000" y="3429000"/>
            <a:ext cx="2743200" cy="6858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008080">
                  <a:gamma/>
                  <a:tint val="63922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VALOR TOTAL DAS INEFICIÊNCIAS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60 BILIÕES DE EUROS</a:t>
            </a:r>
            <a:endParaRPr lang="en-GB" sz="1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1295400" y="5715000"/>
            <a:ext cx="3581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066800" y="54102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900">
                <a:latin typeface="Tahoma" pitchFamily="34" charset="0"/>
              </a:rPr>
              <a:t>AMBULATÓRIO</a:t>
            </a:r>
            <a:endParaRPr lang="en-GB" sz="900">
              <a:latin typeface="Tahoma" pitchFamily="34" charset="0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981200" y="5410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900">
                <a:latin typeface="Tahoma" pitchFamily="34" charset="0"/>
              </a:rPr>
              <a:t>HOSPITALIZAÇÃO</a:t>
            </a:r>
            <a:endParaRPr lang="en-GB" sz="900">
              <a:latin typeface="Tahoma" pitchFamily="34" charset="0"/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2971800" y="5410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900">
                <a:latin typeface="Tahoma" pitchFamily="34" charset="0"/>
              </a:rPr>
              <a:t>MEDICAMENTOS</a:t>
            </a:r>
            <a:endParaRPr lang="en-GB" sz="900">
              <a:latin typeface="Tahoma" pitchFamily="34" charset="0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962400" y="5410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900">
                <a:latin typeface="Tahoma" pitchFamily="34" charset="0"/>
              </a:rPr>
              <a:t>OUTROS</a:t>
            </a:r>
            <a:endParaRPr lang="en-GB" sz="900">
              <a:latin typeface="Tahoma" pitchFamily="34" charset="0"/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5029200" y="5410200"/>
            <a:ext cx="1295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 b="1">
                <a:latin typeface="Trebuchet MS" pitchFamily="34" charset="0"/>
              </a:rPr>
              <a:t>DESPESA </a:t>
            </a:r>
          </a:p>
          <a:p>
            <a:pPr algn="ctr">
              <a:spcBef>
                <a:spcPct val="50000"/>
              </a:spcBef>
            </a:pPr>
            <a:r>
              <a:rPr lang="pt-PT" sz="1000" b="1">
                <a:latin typeface="Trebuchet MS" pitchFamily="34" charset="0"/>
              </a:rPr>
              <a:t>EFICIENTE</a:t>
            </a:r>
            <a:endParaRPr lang="en-GB" sz="1000" b="1">
              <a:latin typeface="Trebuchet MS" pitchFamily="34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228600" y="5410200"/>
            <a:ext cx="914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 b="1">
                <a:latin typeface="Trebuchet MS" pitchFamily="34" charset="0"/>
              </a:rPr>
              <a:t>DESPESA </a:t>
            </a:r>
          </a:p>
          <a:p>
            <a:pPr algn="ctr">
              <a:spcBef>
                <a:spcPct val="50000"/>
              </a:spcBef>
            </a:pPr>
            <a:r>
              <a:rPr lang="pt-PT" sz="1000" b="1">
                <a:latin typeface="Trebuchet MS" pitchFamily="34" charset="0"/>
              </a:rPr>
              <a:t>TOTAL</a:t>
            </a:r>
            <a:endParaRPr lang="en-GB" sz="1000" b="1">
              <a:latin typeface="Trebuchet MS" pitchFamily="34" charset="0"/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209800" y="5759450"/>
            <a:ext cx="167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>
                <a:latin typeface="Tahoma" pitchFamily="34" charset="0"/>
              </a:rPr>
              <a:t>INEFICIÊNCIAS</a:t>
            </a:r>
            <a:endParaRPr lang="en-GB" sz="1000">
              <a:latin typeface="Tahoma" pitchFamily="34" charset="0"/>
            </a:endParaRPr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1676400" y="3505200"/>
            <a:ext cx="0" cy="1828800"/>
          </a:xfrm>
          <a:prstGeom prst="line">
            <a:avLst/>
          </a:prstGeom>
          <a:noFill/>
          <a:ln w="254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2590800" y="3886200"/>
            <a:ext cx="0" cy="1447800"/>
          </a:xfrm>
          <a:prstGeom prst="line">
            <a:avLst/>
          </a:prstGeom>
          <a:noFill/>
          <a:ln w="254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94661" name="AutoShape 37"/>
          <p:cNvSpPr>
            <a:spLocks noChangeArrowheads="1"/>
          </p:cNvSpPr>
          <p:nvPr/>
        </p:nvSpPr>
        <p:spPr bwMode="auto">
          <a:xfrm>
            <a:off x="4572000" y="1590675"/>
            <a:ext cx="1676400" cy="1143000"/>
          </a:xfrm>
          <a:prstGeom prst="wedgeEllipseCallout">
            <a:avLst>
              <a:gd name="adj1" fmla="val 13921"/>
              <a:gd name="adj2" fmla="val 145972"/>
            </a:avLst>
          </a:prstGeom>
          <a:gradFill rotWithShape="0">
            <a:gsLst>
              <a:gs pos="0">
                <a:srgbClr val="008080"/>
              </a:gs>
              <a:gs pos="50000">
                <a:srgbClr val="008080">
                  <a:gamma/>
                  <a:tint val="43922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INTERVALO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EFICIÊNCIA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13-25 %</a:t>
            </a:r>
            <a:endParaRPr lang="en-GB" sz="1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242888" y="1993900"/>
            <a:ext cx="49387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en-GB" sz="1400" b="1">
                <a:latin typeface="Calibri" pitchFamily="34" charset="0"/>
              </a:rPr>
              <a:t>O Sistema de Informação contribui decisivamente </a:t>
            </a:r>
          </a:p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en-GB" sz="1400" b="1">
                <a:latin typeface="Calibri" pitchFamily="34" charset="0"/>
              </a:rPr>
              <a:t>para diminuir as ineficiências do Sistema de Saúde</a:t>
            </a:r>
          </a:p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en-GB" sz="1400" b="1">
                <a:latin typeface="Calibri" pitchFamily="34" charset="0"/>
              </a:rPr>
              <a:t> </a:t>
            </a:r>
          </a:p>
        </p:txBody>
      </p:sp>
      <p:sp>
        <p:nvSpPr>
          <p:cNvPr id="46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8" name="Conexão recta 47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Procura da Eficiência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835150" y="1412875"/>
            <a:ext cx="6985000" cy="15113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5369" name="Text Box 20"/>
          <p:cNvSpPr txBox="1">
            <a:spLocks noChangeArrowheads="1"/>
          </p:cNvSpPr>
          <p:nvPr/>
        </p:nvSpPr>
        <p:spPr bwMode="auto">
          <a:xfrm>
            <a:off x="642910" y="1037942"/>
            <a:ext cx="81439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Além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das </a:t>
            </a:r>
            <a:r>
              <a:rPr lang="pt-PT" sz="1400" b="1" dirty="0" smtClean="0">
                <a:latin typeface="Arial Narrow" pitchFamily="34" charset="0"/>
                <a:cs typeface="Arial" pitchFamily="34" charset="0"/>
              </a:rPr>
              <a:t>Pressões Financeiras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o Sistema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de Saúde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tem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vindo a sofrer crescentes pressões relativamente à sua </a:t>
            </a:r>
            <a:r>
              <a:rPr lang="pt-PT" sz="1400" b="1" dirty="0" smtClean="0">
                <a:latin typeface="Arial Narrow" pitchFamily="34" charset="0"/>
                <a:cs typeface="Arial" pitchFamily="34" charset="0"/>
              </a:rPr>
              <a:t>Acessibilidade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 por parte dos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cidadãos</a:t>
            </a: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3333FF"/>
              </a:buClr>
              <a:buFont typeface="Wingdings" pitchFamily="2" charset="2"/>
              <a:buNone/>
            </a:pP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3333FF"/>
              </a:buClr>
              <a:buFont typeface="Wingdings" pitchFamily="2" charset="2"/>
              <a:buNone/>
            </a:pP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É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cada vez maior a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exigência 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relativa às diferentes </a:t>
            </a:r>
            <a:r>
              <a:rPr lang="pt-PT" sz="1400" b="1" dirty="0" smtClean="0">
                <a:latin typeface="Arial Narrow" pitchFamily="34" charset="0"/>
                <a:cs typeface="Arial" pitchFamily="34" charset="0"/>
              </a:rPr>
              <a:t>Práticas Médicas </a:t>
            </a:r>
            <a:r>
              <a:rPr lang="pt-PT" sz="1400" b="1" dirty="0" smtClean="0">
                <a:latin typeface="Arial Narrow" pitchFamily="34" charset="0"/>
                <a:cs typeface="Arial" pitchFamily="34" charset="0"/>
              </a:rPr>
              <a:t>Diagnósticas e Terapêuticas</a:t>
            </a:r>
          </a:p>
          <a:p>
            <a:pPr>
              <a:buClr>
                <a:srgbClr val="FF9900"/>
              </a:buClr>
            </a:pP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As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características da prestação não são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homogéneas. Concentra-se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nos hospitais um forte poder de </a:t>
            </a:r>
            <a:r>
              <a:rPr lang="pt-PT" sz="1400" dirty="0" err="1" smtClean="0">
                <a:latin typeface="Arial Narrow" pitchFamily="34" charset="0"/>
                <a:cs typeface="Arial" pitchFamily="34" charset="0"/>
              </a:rPr>
              <a:t>quasi-monopólio</a:t>
            </a: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9900"/>
              </a:buClr>
            </a:pP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pt-PT" sz="1400" b="1" dirty="0" smtClean="0">
                <a:latin typeface="Arial Narrow" pitchFamily="34" charset="0"/>
                <a:cs typeface="Arial" pitchFamily="34" charset="0"/>
              </a:rPr>
              <a:t>A </a:t>
            </a:r>
            <a:r>
              <a:rPr lang="pt-PT" sz="1400" b="1" dirty="0" smtClean="0">
                <a:latin typeface="Arial Narrow" pitchFamily="34" charset="0"/>
                <a:cs typeface="Arial" pitchFamily="34" charset="0"/>
              </a:rPr>
              <a:t>complexidade do Sistema de </a:t>
            </a:r>
            <a:r>
              <a:rPr lang="pt-PT" sz="1400" b="1" dirty="0" smtClean="0">
                <a:latin typeface="Arial Narrow" pitchFamily="34" charset="0"/>
                <a:cs typeface="Arial" pitchFamily="34" charset="0"/>
              </a:rPr>
              <a:t>Saúde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é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agravada pelos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seguintes factores (Peter </a:t>
            </a:r>
            <a:r>
              <a:rPr lang="pt-PT" sz="1400" dirty="0" err="1" smtClean="0">
                <a:latin typeface="Arial Narrow" pitchFamily="34" charset="0"/>
                <a:cs typeface="Arial" pitchFamily="34" charset="0"/>
              </a:rPr>
              <a:t>Drucker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):</a:t>
            </a:r>
          </a:p>
          <a:p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 </a:t>
            </a: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- Unidades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com diferentes práticas, valores e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culturas</a:t>
            </a:r>
          </a:p>
          <a:p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- Assimetrias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geográficas com implicações na resposta às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necessidades</a:t>
            </a: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- Tendência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para centralização e burocratização da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gestão</a:t>
            </a: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- Baixos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índices de motivação com implicações no desempenho e na responsabilização da </a:t>
            </a:r>
            <a:r>
              <a:rPr lang="pt-PT" sz="1400" dirty="0" smtClean="0">
                <a:latin typeface="Arial Narrow" pitchFamily="34" charset="0"/>
                <a:cs typeface="Arial" pitchFamily="34" charset="0"/>
              </a:rPr>
              <a:t>gestão</a:t>
            </a:r>
            <a:endParaRPr lang="pt-PT" sz="1400" dirty="0" smtClean="0">
              <a:latin typeface="Arial Narrow" pitchFamily="34" charset="0"/>
              <a:cs typeface="Arial" pitchFamily="34" charset="0"/>
            </a:endParaRPr>
          </a:p>
          <a:p>
            <a:endParaRPr lang="pt-PT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2400" dirty="0" smtClean="0">
                <a:latin typeface="Arial Narrow" pitchFamily="34" charset="0"/>
                <a:cs typeface="Arial" pitchFamily="34" charset="0"/>
              </a:rPr>
              <a:t>Fragilidade do </a:t>
            </a:r>
            <a:r>
              <a:rPr lang="pt-PT" sz="2400" dirty="0" smtClean="0">
                <a:latin typeface="Arial Narrow" pitchFamily="34" charset="0"/>
                <a:cs typeface="Arial" pitchFamily="34" charset="0"/>
              </a:rPr>
              <a:t>Estado </a:t>
            </a:r>
            <a:r>
              <a:rPr lang="pt-PT" sz="2400" dirty="0" smtClean="0">
                <a:latin typeface="Arial Narrow" pitchFamily="34" charset="0"/>
                <a:cs typeface="Arial" pitchFamily="34" charset="0"/>
              </a:rPr>
              <a:t>na </a:t>
            </a:r>
            <a:r>
              <a:rPr lang="pt-PT" sz="2400" dirty="0" smtClean="0">
                <a:latin typeface="Arial Narrow" pitchFamily="34" charset="0"/>
                <a:cs typeface="Arial" pitchFamily="34" charset="0"/>
              </a:rPr>
              <a:t>regulação, na organização e no </a:t>
            </a:r>
            <a:r>
              <a:rPr lang="pt-PT" sz="2400" dirty="0" smtClean="0">
                <a:latin typeface="Arial Narrow" pitchFamily="34" charset="0"/>
                <a:cs typeface="Arial" pitchFamily="34" charset="0"/>
              </a:rPr>
              <a:t>controlo</a:t>
            </a:r>
            <a:endParaRPr lang="pt-PT" sz="24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endParaRPr lang="pt-PT" sz="1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ângulo 19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Conexão recta 25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Questões-Chave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438" y="1142984"/>
            <a:ext cx="696753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1571604" y="5072074"/>
            <a:ext cx="6429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WMTSS (2006) Relatório Técnico sobre a Sustentabilidade </a:t>
            </a:r>
            <a:r>
              <a:rPr lang="pt-PT" sz="1000" dirty="0" smtClean="0">
                <a:latin typeface="Arial" pitchFamily="34" charset="0"/>
                <a:cs typeface="Arial" pitchFamily="34" charset="0"/>
              </a:rPr>
              <a:t>da Segurança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Social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Conexão recta 10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Evolução da Esperança Média de Vida 1950-2000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001024" y="1000108"/>
            <a:ext cx="785818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385" y="1000108"/>
            <a:ext cx="7443123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Mortalidade Bruta e Mortalidade Infantil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714348" y="857232"/>
            <a:ext cx="792961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928662" y="4500570"/>
            <a:ext cx="3857652" cy="58477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Tendência para  redução progressiva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Taxa de Mortalidade</a:t>
            </a:r>
            <a:endParaRPr lang="pt-PT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6314" y="4500571"/>
            <a:ext cx="3571900" cy="5847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Redução consistente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Taxa de Mortalidade Infantil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5325919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Mendes Ribeiro, APS</a:t>
            </a:r>
            <a:endParaRPr lang="pt-P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Conexão recta 9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ângulo arredondado 7"/>
          <p:cNvSpPr/>
          <p:nvPr/>
        </p:nvSpPr>
        <p:spPr>
          <a:xfrm>
            <a:off x="1000100" y="3071810"/>
            <a:ext cx="728667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1285852" y="314974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Mudança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42910" y="1900228"/>
            <a:ext cx="7772400" cy="885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Sustentabilidade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e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Regulação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em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Saúde</a:t>
            </a: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55585" y="1142984"/>
            <a:ext cx="2144713" cy="107157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Mudança no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Padrão de Procura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643174" y="1142984"/>
            <a:ext cx="4286280" cy="10795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>
                <a:latin typeface="Arial" pitchFamily="34" charset="0"/>
                <a:cs typeface="Arial" pitchFamily="34" charset="0"/>
              </a:rPr>
              <a:t>Mudança no Padrão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Demográfico e de Longevidade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>
                <a:latin typeface="Arial" pitchFamily="34" charset="0"/>
                <a:cs typeface="Arial" pitchFamily="34" charset="0"/>
              </a:rPr>
              <a:t>Mudança nos Factores de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Risco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Novas </a:t>
            </a:r>
            <a:r>
              <a:rPr lang="pt-PT" sz="1200" b="1" dirty="0">
                <a:latin typeface="Arial" pitchFamily="34" charset="0"/>
                <a:cs typeface="Arial" pitchFamily="34" charset="0"/>
              </a:rPr>
              <a:t>Expectativas do Cidadão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7072330" y="1142984"/>
            <a:ext cx="1643074" cy="1071570"/>
          </a:xfrm>
          <a:prstGeom prst="rect">
            <a:avLst/>
          </a:prstGeom>
          <a:solidFill>
            <a:schemeClr val="accent6">
              <a:alpha val="50195"/>
            </a:schemeClr>
          </a:solidFill>
          <a:ln w="381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pt-PT" sz="1200" b="1">
                <a:latin typeface="Arial" pitchFamily="34" charset="0"/>
                <a:cs typeface="Arial" pitchFamily="34" charset="0"/>
              </a:rPr>
              <a:t>Repensar o </a:t>
            </a:r>
          </a:p>
          <a:p>
            <a:pPr algn="ctr"/>
            <a:r>
              <a:rPr lang="pt-PT" sz="1200" b="1">
                <a:latin typeface="Arial" pitchFamily="34" charset="0"/>
                <a:cs typeface="Arial" pitchFamily="34" charset="0"/>
              </a:rPr>
              <a:t>Sistema de Saúde</a:t>
            </a:r>
            <a:endParaRPr lang="en-GB" sz="1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29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3" name="Conexão recta 32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Mudança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55585" y="2643182"/>
            <a:ext cx="2144713" cy="107157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Mudança no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Paradigma Assistencial</a:t>
            </a:r>
            <a:endParaRPr lang="pt-P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55585" y="4214818"/>
            <a:ext cx="2144713" cy="107157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Mudança na Envolvente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 e Económica</a:t>
            </a:r>
            <a:endParaRPr lang="pt-P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2643174" y="2635252"/>
            <a:ext cx="4286280" cy="10795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Transformação do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Conhecimento Técnico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e Clínico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Potencial do “Capital Humano” e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Mercado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de Trabalho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2643174" y="4206888"/>
            <a:ext cx="4286280" cy="10795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Exigências Económicas e Novos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Sistemas de Financiamento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Mercado Global de Inovação e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Desenvolvimento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072330" y="2643182"/>
            <a:ext cx="1643074" cy="1071570"/>
          </a:xfrm>
          <a:prstGeom prst="rect">
            <a:avLst/>
          </a:prstGeom>
          <a:solidFill>
            <a:schemeClr val="accent6">
              <a:alpha val="50195"/>
            </a:schemeClr>
          </a:solidFill>
          <a:ln w="381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pt-PT" sz="1200" b="1" dirty="0" smtClean="0">
                <a:latin typeface="Arial" pitchFamily="34" charset="0"/>
                <a:cs typeface="Arial" pitchFamily="34" charset="0"/>
              </a:rPr>
              <a:t>Inovar a Gestão </a:t>
            </a:r>
          </a:p>
          <a:p>
            <a:pPr algn="ctr"/>
            <a:r>
              <a:rPr lang="pt-PT" sz="1200" b="1" dirty="0" smtClean="0">
                <a:latin typeface="Arial" pitchFamily="34" charset="0"/>
                <a:cs typeface="Arial" pitchFamily="34" charset="0"/>
              </a:rPr>
              <a:t>e Revitalizar o </a:t>
            </a:r>
          </a:p>
          <a:p>
            <a:pPr algn="ctr"/>
            <a:r>
              <a:rPr lang="pt-PT" sz="1200" b="1" dirty="0" smtClean="0">
                <a:latin typeface="Arial" pitchFamily="34" charset="0"/>
                <a:cs typeface="Arial" pitchFamily="34" charset="0"/>
              </a:rPr>
              <a:t>“ Capital Humano “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072330" y="4214818"/>
            <a:ext cx="1643074" cy="1071570"/>
          </a:xfrm>
          <a:prstGeom prst="rect">
            <a:avLst/>
          </a:prstGeom>
          <a:solidFill>
            <a:schemeClr val="accent6">
              <a:alpha val="50195"/>
            </a:schemeClr>
          </a:solidFill>
          <a:ln w="381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pt-PT" sz="1200" b="1" dirty="0" smtClean="0">
                <a:latin typeface="Arial" pitchFamily="34" charset="0"/>
                <a:cs typeface="Arial" pitchFamily="34" charset="0"/>
              </a:rPr>
              <a:t>Incorporar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PT" sz="1200" b="1" dirty="0" smtClean="0">
                <a:latin typeface="Arial" pitchFamily="34" charset="0"/>
                <a:cs typeface="Arial" pitchFamily="34" charset="0"/>
              </a:rPr>
              <a:t>Inovação</a:t>
            </a:r>
            <a:endParaRPr lang="pt-PT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1200" b="1" dirty="0" smtClean="0">
                <a:latin typeface="Arial" pitchFamily="34" charset="0"/>
                <a:cs typeface="Arial" pitchFamily="34" charset="0"/>
              </a:rPr>
              <a:t>e as Novas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TI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arredondado 8"/>
          <p:cNvSpPr/>
          <p:nvPr/>
        </p:nvSpPr>
        <p:spPr>
          <a:xfrm>
            <a:off x="1000100" y="1357298"/>
            <a:ext cx="728667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285852" y="142873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Contexto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ângulo arredondado 10"/>
          <p:cNvSpPr/>
          <p:nvPr/>
        </p:nvSpPr>
        <p:spPr>
          <a:xfrm>
            <a:off x="1000100" y="2857496"/>
            <a:ext cx="728667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arredondado 11"/>
          <p:cNvSpPr/>
          <p:nvPr/>
        </p:nvSpPr>
        <p:spPr>
          <a:xfrm>
            <a:off x="1000100" y="4429132"/>
            <a:ext cx="728667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1285852" y="300037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Mudança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85852" y="450057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Futuro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Conexão recta 15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79388" y="2127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200" b="1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571472" y="2625730"/>
            <a:ext cx="2667000" cy="151765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2400" b="1"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71802" y="1692271"/>
            <a:ext cx="679450" cy="1165225"/>
            <a:chOff x="2039" y="1643"/>
            <a:chExt cx="390" cy="581"/>
          </a:xfrm>
        </p:grpSpPr>
        <p:sp>
          <p:nvSpPr>
            <p:cNvPr id="16409" name="Freeform 7"/>
            <p:cNvSpPr>
              <a:spLocks/>
            </p:cNvSpPr>
            <p:nvPr/>
          </p:nvSpPr>
          <p:spPr bwMode="auto">
            <a:xfrm rot="6101497" flipH="1" flipV="1">
              <a:off x="1978" y="1938"/>
              <a:ext cx="337" cy="216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0 h 607"/>
                <a:gd name="T4" fmla="*/ 0 w 952"/>
                <a:gd name="T5" fmla="*/ 0 h 607"/>
                <a:gd name="T6" fmla="*/ 1 w 952"/>
                <a:gd name="T7" fmla="*/ 0 h 607"/>
                <a:gd name="T8" fmla="*/ 1 w 952"/>
                <a:gd name="T9" fmla="*/ 0 h 607"/>
                <a:gd name="T10" fmla="*/ 1 w 952"/>
                <a:gd name="T11" fmla="*/ 1 h 607"/>
                <a:gd name="T12" fmla="*/ 2 w 952"/>
                <a:gd name="T13" fmla="*/ 1 h 607"/>
                <a:gd name="T14" fmla="*/ 2 w 952"/>
                <a:gd name="T15" fmla="*/ 1 h 607"/>
                <a:gd name="T16" fmla="*/ 2 w 952"/>
                <a:gd name="T17" fmla="*/ 1 h 607"/>
                <a:gd name="T18" fmla="*/ 2 w 952"/>
                <a:gd name="T19" fmla="*/ 1 h 607"/>
                <a:gd name="T20" fmla="*/ 2 w 952"/>
                <a:gd name="T21" fmla="*/ 1 h 607"/>
                <a:gd name="T22" fmla="*/ 3 w 952"/>
                <a:gd name="T23" fmla="*/ 1 h 607"/>
                <a:gd name="T24" fmla="*/ 3 w 952"/>
                <a:gd name="T25" fmla="*/ 1 h 607"/>
                <a:gd name="T26" fmla="*/ 3 w 952"/>
                <a:gd name="T27" fmla="*/ 2 h 607"/>
                <a:gd name="T28" fmla="*/ 4 w 952"/>
                <a:gd name="T29" fmla="*/ 2 h 607"/>
                <a:gd name="T30" fmla="*/ 4 w 952"/>
                <a:gd name="T31" fmla="*/ 2 h 607"/>
                <a:gd name="T32" fmla="*/ 4 w 952"/>
                <a:gd name="T33" fmla="*/ 2 h 607"/>
                <a:gd name="T34" fmla="*/ 4 w 952"/>
                <a:gd name="T35" fmla="*/ 2 h 607"/>
                <a:gd name="T36" fmla="*/ 4 w 952"/>
                <a:gd name="T37" fmla="*/ 2 h 607"/>
                <a:gd name="T38" fmla="*/ 4 w 952"/>
                <a:gd name="T39" fmla="*/ 3 h 607"/>
                <a:gd name="T40" fmla="*/ 5 w 952"/>
                <a:gd name="T41" fmla="*/ 3 h 607"/>
                <a:gd name="T42" fmla="*/ 5 w 952"/>
                <a:gd name="T43" fmla="*/ 3 h 607"/>
                <a:gd name="T44" fmla="*/ 5 w 952"/>
                <a:gd name="T45" fmla="*/ 4 h 607"/>
                <a:gd name="T46" fmla="*/ 5 w 952"/>
                <a:gd name="T47" fmla="*/ 4 h 607"/>
                <a:gd name="T48" fmla="*/ 5 w 952"/>
                <a:gd name="T49" fmla="*/ 3 h 607"/>
                <a:gd name="T50" fmla="*/ 5 w 952"/>
                <a:gd name="T51" fmla="*/ 2 h 607"/>
                <a:gd name="T52" fmla="*/ 5 w 952"/>
                <a:gd name="T53" fmla="*/ 2 h 607"/>
                <a:gd name="T54" fmla="*/ 4 w 952"/>
                <a:gd name="T55" fmla="*/ 2 h 607"/>
                <a:gd name="T56" fmla="*/ 4 w 952"/>
                <a:gd name="T57" fmla="*/ 1 h 607"/>
                <a:gd name="T58" fmla="*/ 3 w 952"/>
                <a:gd name="T59" fmla="*/ 1 h 607"/>
                <a:gd name="T60" fmla="*/ 2 w 952"/>
                <a:gd name="T61" fmla="*/ 1 h 607"/>
                <a:gd name="T62" fmla="*/ 2 w 952"/>
                <a:gd name="T63" fmla="*/ 0 h 607"/>
                <a:gd name="T64" fmla="*/ 1 w 952"/>
                <a:gd name="T65" fmla="*/ 0 h 607"/>
                <a:gd name="T66" fmla="*/ 1 w 952"/>
                <a:gd name="T67" fmla="*/ 0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16410" name="Freeform 8"/>
            <p:cNvSpPr>
              <a:spLocks/>
            </p:cNvSpPr>
            <p:nvPr/>
          </p:nvSpPr>
          <p:spPr bwMode="auto">
            <a:xfrm rot="6101497" flipH="1" flipV="1">
              <a:off x="2265" y="1678"/>
              <a:ext cx="174" cy="154"/>
            </a:xfrm>
            <a:custGeom>
              <a:avLst/>
              <a:gdLst>
                <a:gd name="T0" fmla="*/ 0 w 493"/>
                <a:gd name="T1" fmla="*/ 2 h 434"/>
                <a:gd name="T2" fmla="*/ 0 w 493"/>
                <a:gd name="T3" fmla="*/ 2 h 434"/>
                <a:gd name="T4" fmla="*/ 0 w 493"/>
                <a:gd name="T5" fmla="*/ 2 h 434"/>
                <a:gd name="T6" fmla="*/ 0 w 493"/>
                <a:gd name="T7" fmla="*/ 2 h 434"/>
                <a:gd name="T8" fmla="*/ 0 w 493"/>
                <a:gd name="T9" fmla="*/ 2 h 434"/>
                <a:gd name="T10" fmla="*/ 1 w 493"/>
                <a:gd name="T11" fmla="*/ 2 h 434"/>
                <a:gd name="T12" fmla="*/ 1 w 493"/>
                <a:gd name="T13" fmla="*/ 2 h 434"/>
                <a:gd name="T14" fmla="*/ 1 w 493"/>
                <a:gd name="T15" fmla="*/ 1 h 434"/>
                <a:gd name="T16" fmla="*/ 1 w 493"/>
                <a:gd name="T17" fmla="*/ 1 h 434"/>
                <a:gd name="T18" fmla="*/ 1 w 493"/>
                <a:gd name="T19" fmla="*/ 1 h 434"/>
                <a:gd name="T20" fmla="*/ 1 w 493"/>
                <a:gd name="T21" fmla="*/ 1 h 434"/>
                <a:gd name="T22" fmla="*/ 2 w 493"/>
                <a:gd name="T23" fmla="*/ 1 h 434"/>
                <a:gd name="T24" fmla="*/ 2 w 493"/>
                <a:gd name="T25" fmla="*/ 1 h 434"/>
                <a:gd name="T26" fmla="*/ 2 w 493"/>
                <a:gd name="T27" fmla="*/ 1 h 434"/>
                <a:gd name="T28" fmla="*/ 2 w 493"/>
                <a:gd name="T29" fmla="*/ 1 h 434"/>
                <a:gd name="T30" fmla="*/ 2 w 493"/>
                <a:gd name="T31" fmla="*/ 0 h 434"/>
                <a:gd name="T32" fmla="*/ 3 w 493"/>
                <a:gd name="T33" fmla="*/ 0 h 434"/>
                <a:gd name="T34" fmla="*/ 3 w 493"/>
                <a:gd name="T35" fmla="*/ 0 h 434"/>
                <a:gd name="T36" fmla="*/ 2 w 493"/>
                <a:gd name="T37" fmla="*/ 0 h 434"/>
                <a:gd name="T38" fmla="*/ 2 w 493"/>
                <a:gd name="T39" fmla="*/ 0 h 434"/>
                <a:gd name="T40" fmla="*/ 1 w 493"/>
                <a:gd name="T41" fmla="*/ 0 h 434"/>
                <a:gd name="T42" fmla="*/ 1 w 493"/>
                <a:gd name="T43" fmla="*/ 1 h 434"/>
                <a:gd name="T44" fmla="*/ 1 w 493"/>
                <a:gd name="T45" fmla="*/ 1 h 434"/>
                <a:gd name="T46" fmla="*/ 0 w 493"/>
                <a:gd name="T47" fmla="*/ 1 h 434"/>
                <a:gd name="T48" fmla="*/ 0 w 493"/>
                <a:gd name="T49" fmla="*/ 2 h 434"/>
                <a:gd name="T50" fmla="*/ 0 w 493"/>
                <a:gd name="T51" fmla="*/ 2 h 434"/>
                <a:gd name="T52" fmla="*/ 0 w 493"/>
                <a:gd name="T53" fmla="*/ 2 h 434"/>
                <a:gd name="T54" fmla="*/ 0 w 493"/>
                <a:gd name="T55" fmla="*/ 2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16411" name="Freeform 9"/>
            <p:cNvSpPr>
              <a:spLocks/>
            </p:cNvSpPr>
            <p:nvPr/>
          </p:nvSpPr>
          <p:spPr bwMode="auto">
            <a:xfrm rot="6101497" flipH="1" flipV="1">
              <a:off x="2238" y="1901"/>
              <a:ext cx="208" cy="96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0 h 270"/>
                <a:gd name="T4" fmla="*/ 0 w 589"/>
                <a:gd name="T5" fmla="*/ 0 h 270"/>
                <a:gd name="T6" fmla="*/ 0 w 589"/>
                <a:gd name="T7" fmla="*/ 0 h 270"/>
                <a:gd name="T8" fmla="*/ 1 w 589"/>
                <a:gd name="T9" fmla="*/ 1 h 270"/>
                <a:gd name="T10" fmla="*/ 1 w 589"/>
                <a:gd name="T11" fmla="*/ 1 h 270"/>
                <a:gd name="T12" fmla="*/ 1 w 589"/>
                <a:gd name="T13" fmla="*/ 1 h 270"/>
                <a:gd name="T14" fmla="*/ 1 w 589"/>
                <a:gd name="T15" fmla="*/ 1 h 270"/>
                <a:gd name="T16" fmla="*/ 2 w 589"/>
                <a:gd name="T17" fmla="*/ 1 h 270"/>
                <a:gd name="T18" fmla="*/ 2 w 589"/>
                <a:gd name="T19" fmla="*/ 1 h 270"/>
                <a:gd name="T20" fmla="*/ 2 w 589"/>
                <a:gd name="T21" fmla="*/ 1 h 270"/>
                <a:gd name="T22" fmla="*/ 2 w 589"/>
                <a:gd name="T23" fmla="*/ 1 h 270"/>
                <a:gd name="T24" fmla="*/ 3 w 589"/>
                <a:gd name="T25" fmla="*/ 1 h 270"/>
                <a:gd name="T26" fmla="*/ 3 w 589"/>
                <a:gd name="T27" fmla="*/ 1 h 270"/>
                <a:gd name="T28" fmla="*/ 3 w 589"/>
                <a:gd name="T29" fmla="*/ 1 h 270"/>
                <a:gd name="T30" fmla="*/ 3 w 589"/>
                <a:gd name="T31" fmla="*/ 1 h 270"/>
                <a:gd name="T32" fmla="*/ 3 w 589"/>
                <a:gd name="T33" fmla="*/ 1 h 270"/>
                <a:gd name="T34" fmla="*/ 3 w 589"/>
                <a:gd name="T35" fmla="*/ 1 h 270"/>
                <a:gd name="T36" fmla="*/ 2 w 589"/>
                <a:gd name="T37" fmla="*/ 1 h 270"/>
                <a:gd name="T38" fmla="*/ 2 w 589"/>
                <a:gd name="T39" fmla="*/ 0 h 270"/>
                <a:gd name="T40" fmla="*/ 2 w 589"/>
                <a:gd name="T41" fmla="*/ 0 h 270"/>
                <a:gd name="T42" fmla="*/ 1 w 589"/>
                <a:gd name="T43" fmla="*/ 0 h 270"/>
                <a:gd name="T44" fmla="*/ 1 w 589"/>
                <a:gd name="T45" fmla="*/ 0 h 270"/>
                <a:gd name="T46" fmla="*/ 0 w 589"/>
                <a:gd name="T47" fmla="*/ 0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16412" name="Freeform 10"/>
            <p:cNvSpPr>
              <a:spLocks/>
            </p:cNvSpPr>
            <p:nvPr/>
          </p:nvSpPr>
          <p:spPr bwMode="auto">
            <a:xfrm rot="6101497" flipH="1" flipV="1">
              <a:off x="1917" y="1788"/>
              <a:ext cx="581" cy="292"/>
            </a:xfrm>
            <a:custGeom>
              <a:avLst/>
              <a:gdLst>
                <a:gd name="T0" fmla="*/ 0 w 1645"/>
                <a:gd name="T1" fmla="*/ 0 h 823"/>
                <a:gd name="T2" fmla="*/ 1 w 1645"/>
                <a:gd name="T3" fmla="*/ 0 h 823"/>
                <a:gd name="T4" fmla="*/ 2 w 1645"/>
                <a:gd name="T5" fmla="*/ 0 h 823"/>
                <a:gd name="T6" fmla="*/ 2 w 1645"/>
                <a:gd name="T7" fmla="*/ 0 h 823"/>
                <a:gd name="T8" fmla="*/ 3 w 1645"/>
                <a:gd name="T9" fmla="*/ 0 h 823"/>
                <a:gd name="T10" fmla="*/ 3 w 1645"/>
                <a:gd name="T11" fmla="*/ 0 h 823"/>
                <a:gd name="T12" fmla="*/ 4 w 1645"/>
                <a:gd name="T13" fmla="*/ 1 h 823"/>
                <a:gd name="T14" fmla="*/ 5 w 1645"/>
                <a:gd name="T15" fmla="*/ 1 h 823"/>
                <a:gd name="T16" fmla="*/ 5 w 1645"/>
                <a:gd name="T17" fmla="*/ 1 h 823"/>
                <a:gd name="T18" fmla="*/ 6 w 1645"/>
                <a:gd name="T19" fmla="*/ 1 h 823"/>
                <a:gd name="T20" fmla="*/ 6 w 1645"/>
                <a:gd name="T21" fmla="*/ 2 h 823"/>
                <a:gd name="T22" fmla="*/ 6 w 1645"/>
                <a:gd name="T23" fmla="*/ 2 h 823"/>
                <a:gd name="T24" fmla="*/ 7 w 1645"/>
                <a:gd name="T25" fmla="*/ 2 h 823"/>
                <a:gd name="T26" fmla="*/ 7 w 1645"/>
                <a:gd name="T27" fmla="*/ 3 h 823"/>
                <a:gd name="T28" fmla="*/ 9 w 1645"/>
                <a:gd name="T29" fmla="*/ 3 h 823"/>
                <a:gd name="T30" fmla="*/ 8 w 1645"/>
                <a:gd name="T31" fmla="*/ 3 h 823"/>
                <a:gd name="T32" fmla="*/ 8 w 1645"/>
                <a:gd name="T33" fmla="*/ 4 h 823"/>
                <a:gd name="T34" fmla="*/ 7 w 1645"/>
                <a:gd name="T35" fmla="*/ 4 h 823"/>
                <a:gd name="T36" fmla="*/ 7 w 1645"/>
                <a:gd name="T37" fmla="*/ 4 h 823"/>
                <a:gd name="T38" fmla="*/ 7 w 1645"/>
                <a:gd name="T39" fmla="*/ 4 h 823"/>
                <a:gd name="T40" fmla="*/ 6 w 1645"/>
                <a:gd name="T41" fmla="*/ 4 h 823"/>
                <a:gd name="T42" fmla="*/ 6 w 1645"/>
                <a:gd name="T43" fmla="*/ 5 h 823"/>
                <a:gd name="T44" fmla="*/ 6 w 1645"/>
                <a:gd name="T45" fmla="*/ 4 h 823"/>
                <a:gd name="T46" fmla="*/ 6 w 1645"/>
                <a:gd name="T47" fmla="*/ 4 h 823"/>
                <a:gd name="T48" fmla="*/ 5 w 1645"/>
                <a:gd name="T49" fmla="*/ 4 h 823"/>
                <a:gd name="T50" fmla="*/ 5 w 1645"/>
                <a:gd name="T51" fmla="*/ 4 h 823"/>
                <a:gd name="T52" fmla="*/ 4 w 1645"/>
                <a:gd name="T53" fmla="*/ 4 h 823"/>
                <a:gd name="T54" fmla="*/ 4 w 1645"/>
                <a:gd name="T55" fmla="*/ 4 h 823"/>
                <a:gd name="T56" fmla="*/ 4 w 1645"/>
                <a:gd name="T57" fmla="*/ 4 h 823"/>
                <a:gd name="T58" fmla="*/ 3 w 1645"/>
                <a:gd name="T59" fmla="*/ 4 h 823"/>
                <a:gd name="T60" fmla="*/ 5 w 1645"/>
                <a:gd name="T61" fmla="*/ 3 h 823"/>
                <a:gd name="T62" fmla="*/ 5 w 1645"/>
                <a:gd name="T63" fmla="*/ 2 h 823"/>
                <a:gd name="T64" fmla="*/ 4 w 1645"/>
                <a:gd name="T65" fmla="*/ 2 h 823"/>
                <a:gd name="T66" fmla="*/ 4 w 1645"/>
                <a:gd name="T67" fmla="*/ 2 h 823"/>
                <a:gd name="T68" fmla="*/ 3 w 1645"/>
                <a:gd name="T69" fmla="*/ 1 h 823"/>
                <a:gd name="T70" fmla="*/ 3 w 1645"/>
                <a:gd name="T71" fmla="*/ 1 h 823"/>
                <a:gd name="T72" fmla="*/ 2 w 1645"/>
                <a:gd name="T73" fmla="*/ 1 h 823"/>
                <a:gd name="T74" fmla="*/ 2 w 1645"/>
                <a:gd name="T75" fmla="*/ 1 h 823"/>
                <a:gd name="T76" fmla="*/ 2 w 1645"/>
                <a:gd name="T77" fmla="*/ 0 h 823"/>
                <a:gd name="T78" fmla="*/ 1 w 1645"/>
                <a:gd name="T79" fmla="*/ 0 h 823"/>
                <a:gd name="T80" fmla="*/ 0 w 1645"/>
                <a:gd name="T81" fmla="*/ 0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flipV="1">
            <a:off x="3000364" y="3929066"/>
            <a:ext cx="679450" cy="1165225"/>
            <a:chOff x="2039" y="1643"/>
            <a:chExt cx="390" cy="581"/>
          </a:xfrm>
        </p:grpSpPr>
        <p:sp>
          <p:nvSpPr>
            <p:cNvPr id="16405" name="Freeform 12"/>
            <p:cNvSpPr>
              <a:spLocks/>
            </p:cNvSpPr>
            <p:nvPr/>
          </p:nvSpPr>
          <p:spPr bwMode="auto">
            <a:xfrm rot="6101497" flipH="1" flipV="1">
              <a:off x="1978" y="1938"/>
              <a:ext cx="337" cy="216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0 h 607"/>
                <a:gd name="T4" fmla="*/ 0 w 952"/>
                <a:gd name="T5" fmla="*/ 0 h 607"/>
                <a:gd name="T6" fmla="*/ 1 w 952"/>
                <a:gd name="T7" fmla="*/ 0 h 607"/>
                <a:gd name="T8" fmla="*/ 1 w 952"/>
                <a:gd name="T9" fmla="*/ 0 h 607"/>
                <a:gd name="T10" fmla="*/ 1 w 952"/>
                <a:gd name="T11" fmla="*/ 1 h 607"/>
                <a:gd name="T12" fmla="*/ 2 w 952"/>
                <a:gd name="T13" fmla="*/ 1 h 607"/>
                <a:gd name="T14" fmla="*/ 2 w 952"/>
                <a:gd name="T15" fmla="*/ 1 h 607"/>
                <a:gd name="T16" fmla="*/ 2 w 952"/>
                <a:gd name="T17" fmla="*/ 1 h 607"/>
                <a:gd name="T18" fmla="*/ 2 w 952"/>
                <a:gd name="T19" fmla="*/ 1 h 607"/>
                <a:gd name="T20" fmla="*/ 2 w 952"/>
                <a:gd name="T21" fmla="*/ 1 h 607"/>
                <a:gd name="T22" fmla="*/ 3 w 952"/>
                <a:gd name="T23" fmla="*/ 1 h 607"/>
                <a:gd name="T24" fmla="*/ 3 w 952"/>
                <a:gd name="T25" fmla="*/ 1 h 607"/>
                <a:gd name="T26" fmla="*/ 3 w 952"/>
                <a:gd name="T27" fmla="*/ 2 h 607"/>
                <a:gd name="T28" fmla="*/ 4 w 952"/>
                <a:gd name="T29" fmla="*/ 2 h 607"/>
                <a:gd name="T30" fmla="*/ 4 w 952"/>
                <a:gd name="T31" fmla="*/ 2 h 607"/>
                <a:gd name="T32" fmla="*/ 4 w 952"/>
                <a:gd name="T33" fmla="*/ 2 h 607"/>
                <a:gd name="T34" fmla="*/ 4 w 952"/>
                <a:gd name="T35" fmla="*/ 2 h 607"/>
                <a:gd name="T36" fmla="*/ 4 w 952"/>
                <a:gd name="T37" fmla="*/ 2 h 607"/>
                <a:gd name="T38" fmla="*/ 4 w 952"/>
                <a:gd name="T39" fmla="*/ 3 h 607"/>
                <a:gd name="T40" fmla="*/ 5 w 952"/>
                <a:gd name="T41" fmla="*/ 3 h 607"/>
                <a:gd name="T42" fmla="*/ 5 w 952"/>
                <a:gd name="T43" fmla="*/ 3 h 607"/>
                <a:gd name="T44" fmla="*/ 5 w 952"/>
                <a:gd name="T45" fmla="*/ 4 h 607"/>
                <a:gd name="T46" fmla="*/ 5 w 952"/>
                <a:gd name="T47" fmla="*/ 4 h 607"/>
                <a:gd name="T48" fmla="*/ 5 w 952"/>
                <a:gd name="T49" fmla="*/ 3 h 607"/>
                <a:gd name="T50" fmla="*/ 5 w 952"/>
                <a:gd name="T51" fmla="*/ 2 h 607"/>
                <a:gd name="T52" fmla="*/ 5 w 952"/>
                <a:gd name="T53" fmla="*/ 2 h 607"/>
                <a:gd name="T54" fmla="*/ 4 w 952"/>
                <a:gd name="T55" fmla="*/ 2 h 607"/>
                <a:gd name="T56" fmla="*/ 4 w 952"/>
                <a:gd name="T57" fmla="*/ 1 h 607"/>
                <a:gd name="T58" fmla="*/ 3 w 952"/>
                <a:gd name="T59" fmla="*/ 1 h 607"/>
                <a:gd name="T60" fmla="*/ 2 w 952"/>
                <a:gd name="T61" fmla="*/ 1 h 607"/>
                <a:gd name="T62" fmla="*/ 2 w 952"/>
                <a:gd name="T63" fmla="*/ 0 h 607"/>
                <a:gd name="T64" fmla="*/ 1 w 952"/>
                <a:gd name="T65" fmla="*/ 0 h 607"/>
                <a:gd name="T66" fmla="*/ 1 w 952"/>
                <a:gd name="T67" fmla="*/ 0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16406" name="Freeform 13"/>
            <p:cNvSpPr>
              <a:spLocks/>
            </p:cNvSpPr>
            <p:nvPr/>
          </p:nvSpPr>
          <p:spPr bwMode="auto">
            <a:xfrm rot="6101497" flipH="1" flipV="1">
              <a:off x="2265" y="1678"/>
              <a:ext cx="174" cy="154"/>
            </a:xfrm>
            <a:custGeom>
              <a:avLst/>
              <a:gdLst>
                <a:gd name="T0" fmla="*/ 0 w 493"/>
                <a:gd name="T1" fmla="*/ 2 h 434"/>
                <a:gd name="T2" fmla="*/ 0 w 493"/>
                <a:gd name="T3" fmla="*/ 2 h 434"/>
                <a:gd name="T4" fmla="*/ 0 w 493"/>
                <a:gd name="T5" fmla="*/ 2 h 434"/>
                <a:gd name="T6" fmla="*/ 0 w 493"/>
                <a:gd name="T7" fmla="*/ 2 h 434"/>
                <a:gd name="T8" fmla="*/ 0 w 493"/>
                <a:gd name="T9" fmla="*/ 2 h 434"/>
                <a:gd name="T10" fmla="*/ 1 w 493"/>
                <a:gd name="T11" fmla="*/ 2 h 434"/>
                <a:gd name="T12" fmla="*/ 1 w 493"/>
                <a:gd name="T13" fmla="*/ 2 h 434"/>
                <a:gd name="T14" fmla="*/ 1 w 493"/>
                <a:gd name="T15" fmla="*/ 1 h 434"/>
                <a:gd name="T16" fmla="*/ 1 w 493"/>
                <a:gd name="T17" fmla="*/ 1 h 434"/>
                <a:gd name="T18" fmla="*/ 1 w 493"/>
                <a:gd name="T19" fmla="*/ 1 h 434"/>
                <a:gd name="T20" fmla="*/ 1 w 493"/>
                <a:gd name="T21" fmla="*/ 1 h 434"/>
                <a:gd name="T22" fmla="*/ 2 w 493"/>
                <a:gd name="T23" fmla="*/ 1 h 434"/>
                <a:gd name="T24" fmla="*/ 2 w 493"/>
                <a:gd name="T25" fmla="*/ 1 h 434"/>
                <a:gd name="T26" fmla="*/ 2 w 493"/>
                <a:gd name="T27" fmla="*/ 1 h 434"/>
                <a:gd name="T28" fmla="*/ 2 w 493"/>
                <a:gd name="T29" fmla="*/ 1 h 434"/>
                <a:gd name="T30" fmla="*/ 2 w 493"/>
                <a:gd name="T31" fmla="*/ 0 h 434"/>
                <a:gd name="T32" fmla="*/ 3 w 493"/>
                <a:gd name="T33" fmla="*/ 0 h 434"/>
                <a:gd name="T34" fmla="*/ 3 w 493"/>
                <a:gd name="T35" fmla="*/ 0 h 434"/>
                <a:gd name="T36" fmla="*/ 2 w 493"/>
                <a:gd name="T37" fmla="*/ 0 h 434"/>
                <a:gd name="T38" fmla="*/ 2 w 493"/>
                <a:gd name="T39" fmla="*/ 0 h 434"/>
                <a:gd name="T40" fmla="*/ 1 w 493"/>
                <a:gd name="T41" fmla="*/ 0 h 434"/>
                <a:gd name="T42" fmla="*/ 1 w 493"/>
                <a:gd name="T43" fmla="*/ 1 h 434"/>
                <a:gd name="T44" fmla="*/ 1 w 493"/>
                <a:gd name="T45" fmla="*/ 1 h 434"/>
                <a:gd name="T46" fmla="*/ 0 w 493"/>
                <a:gd name="T47" fmla="*/ 1 h 434"/>
                <a:gd name="T48" fmla="*/ 0 w 493"/>
                <a:gd name="T49" fmla="*/ 2 h 434"/>
                <a:gd name="T50" fmla="*/ 0 w 493"/>
                <a:gd name="T51" fmla="*/ 2 h 434"/>
                <a:gd name="T52" fmla="*/ 0 w 493"/>
                <a:gd name="T53" fmla="*/ 2 h 434"/>
                <a:gd name="T54" fmla="*/ 0 w 493"/>
                <a:gd name="T55" fmla="*/ 2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16407" name="Freeform 14"/>
            <p:cNvSpPr>
              <a:spLocks/>
            </p:cNvSpPr>
            <p:nvPr/>
          </p:nvSpPr>
          <p:spPr bwMode="auto">
            <a:xfrm rot="6101497" flipH="1" flipV="1">
              <a:off x="2238" y="1901"/>
              <a:ext cx="208" cy="96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0 h 270"/>
                <a:gd name="T4" fmla="*/ 0 w 589"/>
                <a:gd name="T5" fmla="*/ 0 h 270"/>
                <a:gd name="T6" fmla="*/ 0 w 589"/>
                <a:gd name="T7" fmla="*/ 0 h 270"/>
                <a:gd name="T8" fmla="*/ 1 w 589"/>
                <a:gd name="T9" fmla="*/ 1 h 270"/>
                <a:gd name="T10" fmla="*/ 1 w 589"/>
                <a:gd name="T11" fmla="*/ 1 h 270"/>
                <a:gd name="T12" fmla="*/ 1 w 589"/>
                <a:gd name="T13" fmla="*/ 1 h 270"/>
                <a:gd name="T14" fmla="*/ 1 w 589"/>
                <a:gd name="T15" fmla="*/ 1 h 270"/>
                <a:gd name="T16" fmla="*/ 2 w 589"/>
                <a:gd name="T17" fmla="*/ 1 h 270"/>
                <a:gd name="T18" fmla="*/ 2 w 589"/>
                <a:gd name="T19" fmla="*/ 1 h 270"/>
                <a:gd name="T20" fmla="*/ 2 w 589"/>
                <a:gd name="T21" fmla="*/ 1 h 270"/>
                <a:gd name="T22" fmla="*/ 2 w 589"/>
                <a:gd name="T23" fmla="*/ 1 h 270"/>
                <a:gd name="T24" fmla="*/ 3 w 589"/>
                <a:gd name="T25" fmla="*/ 1 h 270"/>
                <a:gd name="T26" fmla="*/ 3 w 589"/>
                <a:gd name="T27" fmla="*/ 1 h 270"/>
                <a:gd name="T28" fmla="*/ 3 w 589"/>
                <a:gd name="T29" fmla="*/ 1 h 270"/>
                <a:gd name="T30" fmla="*/ 3 w 589"/>
                <a:gd name="T31" fmla="*/ 1 h 270"/>
                <a:gd name="T32" fmla="*/ 3 w 589"/>
                <a:gd name="T33" fmla="*/ 1 h 270"/>
                <a:gd name="T34" fmla="*/ 3 w 589"/>
                <a:gd name="T35" fmla="*/ 1 h 270"/>
                <a:gd name="T36" fmla="*/ 2 w 589"/>
                <a:gd name="T37" fmla="*/ 1 h 270"/>
                <a:gd name="T38" fmla="*/ 2 w 589"/>
                <a:gd name="T39" fmla="*/ 0 h 270"/>
                <a:gd name="T40" fmla="*/ 2 w 589"/>
                <a:gd name="T41" fmla="*/ 0 h 270"/>
                <a:gd name="T42" fmla="*/ 1 w 589"/>
                <a:gd name="T43" fmla="*/ 0 h 270"/>
                <a:gd name="T44" fmla="*/ 1 w 589"/>
                <a:gd name="T45" fmla="*/ 0 h 270"/>
                <a:gd name="T46" fmla="*/ 0 w 589"/>
                <a:gd name="T47" fmla="*/ 0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16408" name="Freeform 15"/>
            <p:cNvSpPr>
              <a:spLocks/>
            </p:cNvSpPr>
            <p:nvPr/>
          </p:nvSpPr>
          <p:spPr bwMode="auto">
            <a:xfrm rot="6101497" flipH="1" flipV="1">
              <a:off x="1917" y="1788"/>
              <a:ext cx="581" cy="292"/>
            </a:xfrm>
            <a:custGeom>
              <a:avLst/>
              <a:gdLst>
                <a:gd name="T0" fmla="*/ 0 w 1645"/>
                <a:gd name="T1" fmla="*/ 0 h 823"/>
                <a:gd name="T2" fmla="*/ 1 w 1645"/>
                <a:gd name="T3" fmla="*/ 0 h 823"/>
                <a:gd name="T4" fmla="*/ 2 w 1645"/>
                <a:gd name="T5" fmla="*/ 0 h 823"/>
                <a:gd name="T6" fmla="*/ 2 w 1645"/>
                <a:gd name="T7" fmla="*/ 0 h 823"/>
                <a:gd name="T8" fmla="*/ 3 w 1645"/>
                <a:gd name="T9" fmla="*/ 0 h 823"/>
                <a:gd name="T10" fmla="*/ 3 w 1645"/>
                <a:gd name="T11" fmla="*/ 0 h 823"/>
                <a:gd name="T12" fmla="*/ 4 w 1645"/>
                <a:gd name="T13" fmla="*/ 1 h 823"/>
                <a:gd name="T14" fmla="*/ 5 w 1645"/>
                <a:gd name="T15" fmla="*/ 1 h 823"/>
                <a:gd name="T16" fmla="*/ 5 w 1645"/>
                <a:gd name="T17" fmla="*/ 1 h 823"/>
                <a:gd name="T18" fmla="*/ 6 w 1645"/>
                <a:gd name="T19" fmla="*/ 1 h 823"/>
                <a:gd name="T20" fmla="*/ 6 w 1645"/>
                <a:gd name="T21" fmla="*/ 2 h 823"/>
                <a:gd name="T22" fmla="*/ 6 w 1645"/>
                <a:gd name="T23" fmla="*/ 2 h 823"/>
                <a:gd name="T24" fmla="*/ 7 w 1645"/>
                <a:gd name="T25" fmla="*/ 2 h 823"/>
                <a:gd name="T26" fmla="*/ 7 w 1645"/>
                <a:gd name="T27" fmla="*/ 3 h 823"/>
                <a:gd name="T28" fmla="*/ 9 w 1645"/>
                <a:gd name="T29" fmla="*/ 3 h 823"/>
                <a:gd name="T30" fmla="*/ 8 w 1645"/>
                <a:gd name="T31" fmla="*/ 3 h 823"/>
                <a:gd name="T32" fmla="*/ 8 w 1645"/>
                <a:gd name="T33" fmla="*/ 4 h 823"/>
                <a:gd name="T34" fmla="*/ 7 w 1645"/>
                <a:gd name="T35" fmla="*/ 4 h 823"/>
                <a:gd name="T36" fmla="*/ 7 w 1645"/>
                <a:gd name="T37" fmla="*/ 4 h 823"/>
                <a:gd name="T38" fmla="*/ 7 w 1645"/>
                <a:gd name="T39" fmla="*/ 4 h 823"/>
                <a:gd name="T40" fmla="*/ 6 w 1645"/>
                <a:gd name="T41" fmla="*/ 4 h 823"/>
                <a:gd name="T42" fmla="*/ 6 w 1645"/>
                <a:gd name="T43" fmla="*/ 5 h 823"/>
                <a:gd name="T44" fmla="*/ 6 w 1645"/>
                <a:gd name="T45" fmla="*/ 4 h 823"/>
                <a:gd name="T46" fmla="*/ 6 w 1645"/>
                <a:gd name="T47" fmla="*/ 4 h 823"/>
                <a:gd name="T48" fmla="*/ 5 w 1645"/>
                <a:gd name="T49" fmla="*/ 4 h 823"/>
                <a:gd name="T50" fmla="*/ 5 w 1645"/>
                <a:gd name="T51" fmla="*/ 4 h 823"/>
                <a:gd name="T52" fmla="*/ 4 w 1645"/>
                <a:gd name="T53" fmla="*/ 4 h 823"/>
                <a:gd name="T54" fmla="*/ 4 w 1645"/>
                <a:gd name="T55" fmla="*/ 4 h 823"/>
                <a:gd name="T56" fmla="*/ 4 w 1645"/>
                <a:gd name="T57" fmla="*/ 4 h 823"/>
                <a:gd name="T58" fmla="*/ 3 w 1645"/>
                <a:gd name="T59" fmla="*/ 4 h 823"/>
                <a:gd name="T60" fmla="*/ 5 w 1645"/>
                <a:gd name="T61" fmla="*/ 3 h 823"/>
                <a:gd name="T62" fmla="*/ 5 w 1645"/>
                <a:gd name="T63" fmla="*/ 2 h 823"/>
                <a:gd name="T64" fmla="*/ 4 w 1645"/>
                <a:gd name="T65" fmla="*/ 2 h 823"/>
                <a:gd name="T66" fmla="*/ 4 w 1645"/>
                <a:gd name="T67" fmla="*/ 2 h 823"/>
                <a:gd name="T68" fmla="*/ 3 w 1645"/>
                <a:gd name="T69" fmla="*/ 1 h 823"/>
                <a:gd name="T70" fmla="*/ 3 w 1645"/>
                <a:gd name="T71" fmla="*/ 1 h 823"/>
                <a:gd name="T72" fmla="*/ 2 w 1645"/>
                <a:gd name="T73" fmla="*/ 1 h 823"/>
                <a:gd name="T74" fmla="*/ 2 w 1645"/>
                <a:gd name="T75" fmla="*/ 1 h 823"/>
                <a:gd name="T76" fmla="*/ 2 w 1645"/>
                <a:gd name="T77" fmla="*/ 0 h 823"/>
                <a:gd name="T78" fmla="*/ 1 w 1645"/>
                <a:gd name="T79" fmla="*/ 0 h 823"/>
                <a:gd name="T80" fmla="*/ 0 w 1645"/>
                <a:gd name="T81" fmla="*/ 0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</p:grpSp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785786" y="3171766"/>
            <a:ext cx="220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pt-BR" sz="2000" b="1" dirty="0">
                <a:latin typeface="Arial" pitchFamily="34" charset="0"/>
                <a:cs typeface="Arial" pitchFamily="34" charset="0"/>
              </a:rPr>
              <a:t>Questões-Chave</a:t>
            </a:r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4062413" y="1428736"/>
            <a:ext cx="4757737" cy="1785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CC99"/>
            </a:solidFill>
            <a:prstDash val="sysDot"/>
            <a:miter lim="800000"/>
            <a:headEnd/>
            <a:tailEnd/>
          </a:ln>
        </p:spPr>
        <p:txBody>
          <a:bodyPr lIns="72000" tIns="0" rIns="36000" bIns="0" anchor="ctr"/>
          <a:lstStyle/>
          <a:p>
            <a:pPr marL="342900" indent="-342900">
              <a:spcBef>
                <a:spcPct val="20000"/>
              </a:spcBef>
            </a:pPr>
            <a:endParaRPr lang="pt-PT" sz="2400">
              <a:latin typeface="Calibri" pitchFamily="34" charset="0"/>
            </a:endParaRPr>
          </a:p>
        </p:txBody>
      </p:sp>
      <p:sp>
        <p:nvSpPr>
          <p:cNvPr id="16392" name="Rectangle 18"/>
          <p:cNvSpPr>
            <a:spLocks noChangeArrowheads="1"/>
          </p:cNvSpPr>
          <p:nvPr/>
        </p:nvSpPr>
        <p:spPr bwMode="auto">
          <a:xfrm>
            <a:off x="3997325" y="3870339"/>
            <a:ext cx="4751388" cy="1558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CC99"/>
            </a:solidFill>
            <a:prstDash val="sysDot"/>
            <a:miter lim="800000"/>
            <a:headEnd/>
            <a:tailEnd/>
          </a:ln>
        </p:spPr>
        <p:txBody>
          <a:bodyPr lIns="72000" tIns="0" rIns="36000" bIns="0" anchor="ctr"/>
          <a:lstStyle/>
          <a:p>
            <a:pPr marL="342900" indent="-342900">
              <a:spcBef>
                <a:spcPct val="20000"/>
              </a:spcBef>
            </a:pPr>
            <a:endParaRPr lang="pt-PT" sz="2400">
              <a:latin typeface="Calibri" pitchFamily="34" charset="0"/>
            </a:endParaRPr>
          </a:p>
        </p:txBody>
      </p:sp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4000496" y="1000108"/>
            <a:ext cx="5040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66"/>
              </a:buClr>
              <a:buFont typeface="Wingdings" pitchFamily="2" charset="2"/>
              <a:buNone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Expectativas dos Cidadãos</a:t>
            </a:r>
            <a:endParaRPr lang="pt-PT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3964016" y="3429000"/>
            <a:ext cx="46799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66"/>
              </a:buClr>
              <a:buFont typeface="Wingdings" pitchFamily="2" charset="2"/>
              <a:buNone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Expectativas dos Profissionais</a:t>
            </a:r>
            <a:endParaRPr lang="pt-PT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Text Box 21"/>
          <p:cNvSpPr txBox="1">
            <a:spLocks noChangeArrowheads="1"/>
          </p:cNvSpPr>
          <p:nvPr/>
        </p:nvSpPr>
        <p:spPr bwMode="auto">
          <a:xfrm>
            <a:off x="4140200" y="3972831"/>
            <a:ext cx="439261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B300"/>
              </a:buClr>
              <a:buFont typeface="Wingdings" pitchFamily="2" charset="2"/>
              <a:buChar char="§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Respeito pela Autonomia do Exercício Profissional </a:t>
            </a:r>
          </a:p>
          <a:p>
            <a:pPr marL="342900" indent="-342900">
              <a:buClr>
                <a:srgbClr val="FFB300"/>
              </a:buClr>
              <a:buFont typeface="Wingdings" pitchFamily="2" charset="2"/>
              <a:buChar char="§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Consideração pelos Valores da Profissão </a:t>
            </a:r>
          </a:p>
          <a:p>
            <a:pPr marL="342900" indent="-342900">
              <a:buClr>
                <a:srgbClr val="FFB300"/>
              </a:buClr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Contexto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Ético das Análises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Custo-Efectividade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Text Box 22"/>
          <p:cNvSpPr txBox="1">
            <a:spLocks noChangeArrowheads="1"/>
          </p:cNvSpPr>
          <p:nvPr/>
        </p:nvSpPr>
        <p:spPr bwMode="auto">
          <a:xfrm>
            <a:off x="4178300" y="1500174"/>
            <a:ext cx="4354513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B300"/>
              </a:buClr>
              <a:buFont typeface="Wingdings" pitchFamily="2" charset="2"/>
              <a:buChar char="§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Acessibilidade e Disponibilidade</a:t>
            </a:r>
            <a:endParaRPr lang="pt-PT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B300"/>
              </a:buClr>
              <a:buFont typeface="Wingdings" pitchFamily="2" charset="2"/>
              <a:buChar char="§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Cuidados de Saúde com Tecnologia Diferenciada </a:t>
            </a:r>
          </a:p>
          <a:p>
            <a:pPr marL="342900" indent="-342900">
              <a:buClr>
                <a:srgbClr val="FFB300"/>
              </a:buClr>
              <a:buFont typeface="Wingdings" pitchFamily="2" charset="2"/>
              <a:buChar char="§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Profissionais de Saúde com Elevados Níveis de Formação 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Diferenciação</a:t>
            </a:r>
          </a:p>
          <a:p>
            <a:pPr marL="342900" indent="-342900">
              <a:buClr>
                <a:srgbClr val="FFB300"/>
              </a:buClr>
              <a:buFont typeface="Wingdings" pitchFamily="2" charset="2"/>
              <a:buChar char="§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Alinhamento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Nacional e Internacional</a:t>
            </a:r>
          </a:p>
          <a:p>
            <a:pPr marL="342900" indent="-342900">
              <a:buClr>
                <a:srgbClr val="FFB300"/>
              </a:buClr>
              <a:buFont typeface="Wingdings" pitchFamily="2" charset="2"/>
              <a:buChar char="§"/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30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7" name="Conexão recta 36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Mudança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500562" y="4143380"/>
            <a:ext cx="3887788" cy="1500198"/>
          </a:xfrm>
          <a:prstGeom prst="rect">
            <a:avLst/>
          </a:prstGeom>
          <a:solidFill>
            <a:srgbClr val="EAEAEA"/>
          </a:solidFill>
          <a:ln w="2540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470426" y="2214554"/>
            <a:ext cx="3887788" cy="1357322"/>
          </a:xfrm>
          <a:prstGeom prst="rect">
            <a:avLst/>
          </a:prstGeom>
          <a:solidFill>
            <a:srgbClr val="EAEAEA"/>
          </a:solidFill>
          <a:ln w="2540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42976" y="1214422"/>
            <a:ext cx="7273925" cy="5032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1643042" y="1338250"/>
            <a:ext cx="619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 Papel dos Sistemas de Informação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250825" y="4437063"/>
            <a:ext cx="31686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66"/>
              </a:buClr>
              <a:buFont typeface="Wingdings" pitchFamily="2" charset="2"/>
              <a:buNone/>
            </a:pPr>
            <a:endParaRPr lang="pt-PT" sz="1200" b="1">
              <a:latin typeface="Trebuchet MS" pitchFamily="34" charset="0"/>
            </a:endParaRPr>
          </a:p>
          <a:p>
            <a:pPr marL="342900" indent="-342900">
              <a:buClr>
                <a:srgbClr val="000066"/>
              </a:buClr>
              <a:buFont typeface="Wingdings" pitchFamily="2" charset="2"/>
              <a:buNone/>
            </a:pPr>
            <a:endParaRPr lang="pt-PT" sz="1200" b="1">
              <a:latin typeface="Trebuchet MS" pitchFamily="34" charset="0"/>
            </a:endParaRPr>
          </a:p>
          <a:p>
            <a:pPr marL="342900" indent="-342900"/>
            <a:endParaRPr lang="pt-PT" sz="1200" b="1">
              <a:latin typeface="Trebuchet MS" pitchFamily="34" charset="0"/>
            </a:endParaRPr>
          </a:p>
          <a:p>
            <a:pPr marL="342900" indent="-342900">
              <a:buClr>
                <a:srgbClr val="000066"/>
              </a:buClr>
              <a:buFont typeface="Wingdings" pitchFamily="2" charset="2"/>
              <a:buNone/>
            </a:pPr>
            <a:endParaRPr lang="pt-PT" sz="1200" b="1">
              <a:latin typeface="Trebuchet MS" pitchFamily="34" charset="0"/>
            </a:endParaRPr>
          </a:p>
        </p:txBody>
      </p:sp>
      <p:sp>
        <p:nvSpPr>
          <p:cNvPr id="128011" name="Oval 11"/>
          <p:cNvSpPr>
            <a:spLocks noChangeArrowheads="1"/>
          </p:cNvSpPr>
          <p:nvPr/>
        </p:nvSpPr>
        <p:spPr bwMode="auto">
          <a:xfrm>
            <a:off x="1071538" y="3000372"/>
            <a:ext cx="2233612" cy="151765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2400" b="1">
              <a:latin typeface="+mn-lt"/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1142976" y="3500438"/>
            <a:ext cx="2016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Factor Crítico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 Mudança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00430" y="2357430"/>
            <a:ext cx="679450" cy="1165225"/>
            <a:chOff x="2039" y="1643"/>
            <a:chExt cx="390" cy="581"/>
          </a:xfrm>
        </p:grpSpPr>
        <p:sp>
          <p:nvSpPr>
            <p:cNvPr id="23577" name="Freeform 14"/>
            <p:cNvSpPr>
              <a:spLocks/>
            </p:cNvSpPr>
            <p:nvPr/>
          </p:nvSpPr>
          <p:spPr bwMode="auto">
            <a:xfrm rot="6101497" flipH="1" flipV="1">
              <a:off x="1978" y="1938"/>
              <a:ext cx="337" cy="216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0 h 607"/>
                <a:gd name="T4" fmla="*/ 0 w 952"/>
                <a:gd name="T5" fmla="*/ 0 h 607"/>
                <a:gd name="T6" fmla="*/ 1 w 952"/>
                <a:gd name="T7" fmla="*/ 0 h 607"/>
                <a:gd name="T8" fmla="*/ 1 w 952"/>
                <a:gd name="T9" fmla="*/ 0 h 607"/>
                <a:gd name="T10" fmla="*/ 1 w 952"/>
                <a:gd name="T11" fmla="*/ 1 h 607"/>
                <a:gd name="T12" fmla="*/ 2 w 952"/>
                <a:gd name="T13" fmla="*/ 1 h 607"/>
                <a:gd name="T14" fmla="*/ 2 w 952"/>
                <a:gd name="T15" fmla="*/ 1 h 607"/>
                <a:gd name="T16" fmla="*/ 2 w 952"/>
                <a:gd name="T17" fmla="*/ 1 h 607"/>
                <a:gd name="T18" fmla="*/ 2 w 952"/>
                <a:gd name="T19" fmla="*/ 1 h 607"/>
                <a:gd name="T20" fmla="*/ 2 w 952"/>
                <a:gd name="T21" fmla="*/ 1 h 607"/>
                <a:gd name="T22" fmla="*/ 3 w 952"/>
                <a:gd name="T23" fmla="*/ 1 h 607"/>
                <a:gd name="T24" fmla="*/ 3 w 952"/>
                <a:gd name="T25" fmla="*/ 1 h 607"/>
                <a:gd name="T26" fmla="*/ 3 w 952"/>
                <a:gd name="T27" fmla="*/ 2 h 607"/>
                <a:gd name="T28" fmla="*/ 4 w 952"/>
                <a:gd name="T29" fmla="*/ 2 h 607"/>
                <a:gd name="T30" fmla="*/ 4 w 952"/>
                <a:gd name="T31" fmla="*/ 2 h 607"/>
                <a:gd name="T32" fmla="*/ 4 w 952"/>
                <a:gd name="T33" fmla="*/ 2 h 607"/>
                <a:gd name="T34" fmla="*/ 4 w 952"/>
                <a:gd name="T35" fmla="*/ 2 h 607"/>
                <a:gd name="T36" fmla="*/ 4 w 952"/>
                <a:gd name="T37" fmla="*/ 2 h 607"/>
                <a:gd name="T38" fmla="*/ 4 w 952"/>
                <a:gd name="T39" fmla="*/ 3 h 607"/>
                <a:gd name="T40" fmla="*/ 5 w 952"/>
                <a:gd name="T41" fmla="*/ 3 h 607"/>
                <a:gd name="T42" fmla="*/ 5 w 952"/>
                <a:gd name="T43" fmla="*/ 3 h 607"/>
                <a:gd name="T44" fmla="*/ 5 w 952"/>
                <a:gd name="T45" fmla="*/ 4 h 607"/>
                <a:gd name="T46" fmla="*/ 5 w 952"/>
                <a:gd name="T47" fmla="*/ 4 h 607"/>
                <a:gd name="T48" fmla="*/ 5 w 952"/>
                <a:gd name="T49" fmla="*/ 3 h 607"/>
                <a:gd name="T50" fmla="*/ 5 w 952"/>
                <a:gd name="T51" fmla="*/ 2 h 607"/>
                <a:gd name="T52" fmla="*/ 5 w 952"/>
                <a:gd name="T53" fmla="*/ 2 h 607"/>
                <a:gd name="T54" fmla="*/ 4 w 952"/>
                <a:gd name="T55" fmla="*/ 2 h 607"/>
                <a:gd name="T56" fmla="*/ 4 w 952"/>
                <a:gd name="T57" fmla="*/ 1 h 607"/>
                <a:gd name="T58" fmla="*/ 3 w 952"/>
                <a:gd name="T59" fmla="*/ 1 h 607"/>
                <a:gd name="T60" fmla="*/ 2 w 952"/>
                <a:gd name="T61" fmla="*/ 1 h 607"/>
                <a:gd name="T62" fmla="*/ 2 w 952"/>
                <a:gd name="T63" fmla="*/ 0 h 607"/>
                <a:gd name="T64" fmla="*/ 1 w 952"/>
                <a:gd name="T65" fmla="*/ 0 h 607"/>
                <a:gd name="T66" fmla="*/ 1 w 952"/>
                <a:gd name="T67" fmla="*/ 0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23578" name="Freeform 15"/>
            <p:cNvSpPr>
              <a:spLocks/>
            </p:cNvSpPr>
            <p:nvPr/>
          </p:nvSpPr>
          <p:spPr bwMode="auto">
            <a:xfrm rot="6101497" flipH="1" flipV="1">
              <a:off x="2265" y="1678"/>
              <a:ext cx="174" cy="154"/>
            </a:xfrm>
            <a:custGeom>
              <a:avLst/>
              <a:gdLst>
                <a:gd name="T0" fmla="*/ 0 w 493"/>
                <a:gd name="T1" fmla="*/ 2 h 434"/>
                <a:gd name="T2" fmla="*/ 0 w 493"/>
                <a:gd name="T3" fmla="*/ 2 h 434"/>
                <a:gd name="T4" fmla="*/ 0 w 493"/>
                <a:gd name="T5" fmla="*/ 2 h 434"/>
                <a:gd name="T6" fmla="*/ 0 w 493"/>
                <a:gd name="T7" fmla="*/ 2 h 434"/>
                <a:gd name="T8" fmla="*/ 0 w 493"/>
                <a:gd name="T9" fmla="*/ 2 h 434"/>
                <a:gd name="T10" fmla="*/ 1 w 493"/>
                <a:gd name="T11" fmla="*/ 2 h 434"/>
                <a:gd name="T12" fmla="*/ 1 w 493"/>
                <a:gd name="T13" fmla="*/ 2 h 434"/>
                <a:gd name="T14" fmla="*/ 1 w 493"/>
                <a:gd name="T15" fmla="*/ 1 h 434"/>
                <a:gd name="T16" fmla="*/ 1 w 493"/>
                <a:gd name="T17" fmla="*/ 1 h 434"/>
                <a:gd name="T18" fmla="*/ 1 w 493"/>
                <a:gd name="T19" fmla="*/ 1 h 434"/>
                <a:gd name="T20" fmla="*/ 1 w 493"/>
                <a:gd name="T21" fmla="*/ 1 h 434"/>
                <a:gd name="T22" fmla="*/ 2 w 493"/>
                <a:gd name="T23" fmla="*/ 1 h 434"/>
                <a:gd name="T24" fmla="*/ 2 w 493"/>
                <a:gd name="T25" fmla="*/ 1 h 434"/>
                <a:gd name="T26" fmla="*/ 2 w 493"/>
                <a:gd name="T27" fmla="*/ 1 h 434"/>
                <a:gd name="T28" fmla="*/ 2 w 493"/>
                <a:gd name="T29" fmla="*/ 1 h 434"/>
                <a:gd name="T30" fmla="*/ 2 w 493"/>
                <a:gd name="T31" fmla="*/ 0 h 434"/>
                <a:gd name="T32" fmla="*/ 3 w 493"/>
                <a:gd name="T33" fmla="*/ 0 h 434"/>
                <a:gd name="T34" fmla="*/ 3 w 493"/>
                <a:gd name="T35" fmla="*/ 0 h 434"/>
                <a:gd name="T36" fmla="*/ 2 w 493"/>
                <a:gd name="T37" fmla="*/ 0 h 434"/>
                <a:gd name="T38" fmla="*/ 2 w 493"/>
                <a:gd name="T39" fmla="*/ 0 h 434"/>
                <a:gd name="T40" fmla="*/ 1 w 493"/>
                <a:gd name="T41" fmla="*/ 0 h 434"/>
                <a:gd name="T42" fmla="*/ 1 w 493"/>
                <a:gd name="T43" fmla="*/ 1 h 434"/>
                <a:gd name="T44" fmla="*/ 1 w 493"/>
                <a:gd name="T45" fmla="*/ 1 h 434"/>
                <a:gd name="T46" fmla="*/ 0 w 493"/>
                <a:gd name="T47" fmla="*/ 1 h 434"/>
                <a:gd name="T48" fmla="*/ 0 w 493"/>
                <a:gd name="T49" fmla="*/ 2 h 434"/>
                <a:gd name="T50" fmla="*/ 0 w 493"/>
                <a:gd name="T51" fmla="*/ 2 h 434"/>
                <a:gd name="T52" fmla="*/ 0 w 493"/>
                <a:gd name="T53" fmla="*/ 2 h 434"/>
                <a:gd name="T54" fmla="*/ 0 w 493"/>
                <a:gd name="T55" fmla="*/ 2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23579" name="Freeform 16"/>
            <p:cNvSpPr>
              <a:spLocks/>
            </p:cNvSpPr>
            <p:nvPr/>
          </p:nvSpPr>
          <p:spPr bwMode="auto">
            <a:xfrm rot="6101497" flipH="1" flipV="1">
              <a:off x="2238" y="1901"/>
              <a:ext cx="208" cy="96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0 h 270"/>
                <a:gd name="T4" fmla="*/ 0 w 589"/>
                <a:gd name="T5" fmla="*/ 0 h 270"/>
                <a:gd name="T6" fmla="*/ 0 w 589"/>
                <a:gd name="T7" fmla="*/ 0 h 270"/>
                <a:gd name="T8" fmla="*/ 1 w 589"/>
                <a:gd name="T9" fmla="*/ 1 h 270"/>
                <a:gd name="T10" fmla="*/ 1 w 589"/>
                <a:gd name="T11" fmla="*/ 1 h 270"/>
                <a:gd name="T12" fmla="*/ 1 w 589"/>
                <a:gd name="T13" fmla="*/ 1 h 270"/>
                <a:gd name="T14" fmla="*/ 1 w 589"/>
                <a:gd name="T15" fmla="*/ 1 h 270"/>
                <a:gd name="T16" fmla="*/ 2 w 589"/>
                <a:gd name="T17" fmla="*/ 1 h 270"/>
                <a:gd name="T18" fmla="*/ 2 w 589"/>
                <a:gd name="T19" fmla="*/ 1 h 270"/>
                <a:gd name="T20" fmla="*/ 2 w 589"/>
                <a:gd name="T21" fmla="*/ 1 h 270"/>
                <a:gd name="T22" fmla="*/ 2 w 589"/>
                <a:gd name="T23" fmla="*/ 1 h 270"/>
                <a:gd name="T24" fmla="*/ 3 w 589"/>
                <a:gd name="T25" fmla="*/ 1 h 270"/>
                <a:gd name="T26" fmla="*/ 3 w 589"/>
                <a:gd name="T27" fmla="*/ 1 h 270"/>
                <a:gd name="T28" fmla="*/ 3 w 589"/>
                <a:gd name="T29" fmla="*/ 1 h 270"/>
                <a:gd name="T30" fmla="*/ 3 w 589"/>
                <a:gd name="T31" fmla="*/ 1 h 270"/>
                <a:gd name="T32" fmla="*/ 3 w 589"/>
                <a:gd name="T33" fmla="*/ 1 h 270"/>
                <a:gd name="T34" fmla="*/ 3 w 589"/>
                <a:gd name="T35" fmla="*/ 1 h 270"/>
                <a:gd name="T36" fmla="*/ 2 w 589"/>
                <a:gd name="T37" fmla="*/ 1 h 270"/>
                <a:gd name="T38" fmla="*/ 2 w 589"/>
                <a:gd name="T39" fmla="*/ 0 h 270"/>
                <a:gd name="T40" fmla="*/ 2 w 589"/>
                <a:gd name="T41" fmla="*/ 0 h 270"/>
                <a:gd name="T42" fmla="*/ 1 w 589"/>
                <a:gd name="T43" fmla="*/ 0 h 270"/>
                <a:gd name="T44" fmla="*/ 1 w 589"/>
                <a:gd name="T45" fmla="*/ 0 h 270"/>
                <a:gd name="T46" fmla="*/ 0 w 589"/>
                <a:gd name="T47" fmla="*/ 0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23580" name="Freeform 17"/>
            <p:cNvSpPr>
              <a:spLocks/>
            </p:cNvSpPr>
            <p:nvPr/>
          </p:nvSpPr>
          <p:spPr bwMode="auto">
            <a:xfrm rot="6101497" flipH="1" flipV="1">
              <a:off x="1917" y="1788"/>
              <a:ext cx="581" cy="292"/>
            </a:xfrm>
            <a:custGeom>
              <a:avLst/>
              <a:gdLst>
                <a:gd name="T0" fmla="*/ 0 w 1645"/>
                <a:gd name="T1" fmla="*/ 0 h 823"/>
                <a:gd name="T2" fmla="*/ 1 w 1645"/>
                <a:gd name="T3" fmla="*/ 0 h 823"/>
                <a:gd name="T4" fmla="*/ 2 w 1645"/>
                <a:gd name="T5" fmla="*/ 0 h 823"/>
                <a:gd name="T6" fmla="*/ 2 w 1645"/>
                <a:gd name="T7" fmla="*/ 0 h 823"/>
                <a:gd name="T8" fmla="*/ 3 w 1645"/>
                <a:gd name="T9" fmla="*/ 0 h 823"/>
                <a:gd name="T10" fmla="*/ 3 w 1645"/>
                <a:gd name="T11" fmla="*/ 0 h 823"/>
                <a:gd name="T12" fmla="*/ 4 w 1645"/>
                <a:gd name="T13" fmla="*/ 1 h 823"/>
                <a:gd name="T14" fmla="*/ 5 w 1645"/>
                <a:gd name="T15" fmla="*/ 1 h 823"/>
                <a:gd name="T16" fmla="*/ 5 w 1645"/>
                <a:gd name="T17" fmla="*/ 1 h 823"/>
                <a:gd name="T18" fmla="*/ 6 w 1645"/>
                <a:gd name="T19" fmla="*/ 1 h 823"/>
                <a:gd name="T20" fmla="*/ 6 w 1645"/>
                <a:gd name="T21" fmla="*/ 2 h 823"/>
                <a:gd name="T22" fmla="*/ 6 w 1645"/>
                <a:gd name="T23" fmla="*/ 2 h 823"/>
                <a:gd name="T24" fmla="*/ 7 w 1645"/>
                <a:gd name="T25" fmla="*/ 2 h 823"/>
                <a:gd name="T26" fmla="*/ 7 w 1645"/>
                <a:gd name="T27" fmla="*/ 3 h 823"/>
                <a:gd name="T28" fmla="*/ 9 w 1645"/>
                <a:gd name="T29" fmla="*/ 3 h 823"/>
                <a:gd name="T30" fmla="*/ 8 w 1645"/>
                <a:gd name="T31" fmla="*/ 3 h 823"/>
                <a:gd name="T32" fmla="*/ 8 w 1645"/>
                <a:gd name="T33" fmla="*/ 4 h 823"/>
                <a:gd name="T34" fmla="*/ 7 w 1645"/>
                <a:gd name="T35" fmla="*/ 4 h 823"/>
                <a:gd name="T36" fmla="*/ 7 w 1645"/>
                <a:gd name="T37" fmla="*/ 4 h 823"/>
                <a:gd name="T38" fmla="*/ 7 w 1645"/>
                <a:gd name="T39" fmla="*/ 4 h 823"/>
                <a:gd name="T40" fmla="*/ 6 w 1645"/>
                <a:gd name="T41" fmla="*/ 4 h 823"/>
                <a:gd name="T42" fmla="*/ 6 w 1645"/>
                <a:gd name="T43" fmla="*/ 5 h 823"/>
                <a:gd name="T44" fmla="*/ 6 w 1645"/>
                <a:gd name="T45" fmla="*/ 4 h 823"/>
                <a:gd name="T46" fmla="*/ 6 w 1645"/>
                <a:gd name="T47" fmla="*/ 4 h 823"/>
                <a:gd name="T48" fmla="*/ 5 w 1645"/>
                <a:gd name="T49" fmla="*/ 4 h 823"/>
                <a:gd name="T50" fmla="*/ 5 w 1645"/>
                <a:gd name="T51" fmla="*/ 4 h 823"/>
                <a:gd name="T52" fmla="*/ 4 w 1645"/>
                <a:gd name="T53" fmla="*/ 4 h 823"/>
                <a:gd name="T54" fmla="*/ 4 w 1645"/>
                <a:gd name="T55" fmla="*/ 4 h 823"/>
                <a:gd name="T56" fmla="*/ 4 w 1645"/>
                <a:gd name="T57" fmla="*/ 4 h 823"/>
                <a:gd name="T58" fmla="*/ 3 w 1645"/>
                <a:gd name="T59" fmla="*/ 4 h 823"/>
                <a:gd name="T60" fmla="*/ 5 w 1645"/>
                <a:gd name="T61" fmla="*/ 3 h 823"/>
                <a:gd name="T62" fmla="*/ 5 w 1645"/>
                <a:gd name="T63" fmla="*/ 2 h 823"/>
                <a:gd name="T64" fmla="*/ 4 w 1645"/>
                <a:gd name="T65" fmla="*/ 2 h 823"/>
                <a:gd name="T66" fmla="*/ 4 w 1645"/>
                <a:gd name="T67" fmla="*/ 2 h 823"/>
                <a:gd name="T68" fmla="*/ 3 w 1645"/>
                <a:gd name="T69" fmla="*/ 1 h 823"/>
                <a:gd name="T70" fmla="*/ 3 w 1645"/>
                <a:gd name="T71" fmla="*/ 1 h 823"/>
                <a:gd name="T72" fmla="*/ 2 w 1645"/>
                <a:gd name="T73" fmla="*/ 1 h 823"/>
                <a:gd name="T74" fmla="*/ 2 w 1645"/>
                <a:gd name="T75" fmla="*/ 1 h 823"/>
                <a:gd name="T76" fmla="*/ 2 w 1645"/>
                <a:gd name="T77" fmla="*/ 0 h 823"/>
                <a:gd name="T78" fmla="*/ 1 w 1645"/>
                <a:gd name="T79" fmla="*/ 0 h 823"/>
                <a:gd name="T80" fmla="*/ 0 w 1645"/>
                <a:gd name="T81" fmla="*/ 0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flipV="1">
            <a:off x="3463922" y="4192601"/>
            <a:ext cx="679450" cy="1165225"/>
            <a:chOff x="2039" y="1643"/>
            <a:chExt cx="390" cy="581"/>
          </a:xfrm>
        </p:grpSpPr>
        <p:sp>
          <p:nvSpPr>
            <p:cNvPr id="23573" name="Freeform 19"/>
            <p:cNvSpPr>
              <a:spLocks/>
            </p:cNvSpPr>
            <p:nvPr/>
          </p:nvSpPr>
          <p:spPr bwMode="auto">
            <a:xfrm rot="6101497" flipH="1" flipV="1">
              <a:off x="1978" y="1938"/>
              <a:ext cx="337" cy="216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0 h 607"/>
                <a:gd name="T4" fmla="*/ 0 w 952"/>
                <a:gd name="T5" fmla="*/ 0 h 607"/>
                <a:gd name="T6" fmla="*/ 1 w 952"/>
                <a:gd name="T7" fmla="*/ 0 h 607"/>
                <a:gd name="T8" fmla="*/ 1 w 952"/>
                <a:gd name="T9" fmla="*/ 0 h 607"/>
                <a:gd name="T10" fmla="*/ 1 w 952"/>
                <a:gd name="T11" fmla="*/ 1 h 607"/>
                <a:gd name="T12" fmla="*/ 2 w 952"/>
                <a:gd name="T13" fmla="*/ 1 h 607"/>
                <a:gd name="T14" fmla="*/ 2 w 952"/>
                <a:gd name="T15" fmla="*/ 1 h 607"/>
                <a:gd name="T16" fmla="*/ 2 w 952"/>
                <a:gd name="T17" fmla="*/ 1 h 607"/>
                <a:gd name="T18" fmla="*/ 2 w 952"/>
                <a:gd name="T19" fmla="*/ 1 h 607"/>
                <a:gd name="T20" fmla="*/ 2 w 952"/>
                <a:gd name="T21" fmla="*/ 1 h 607"/>
                <a:gd name="T22" fmla="*/ 3 w 952"/>
                <a:gd name="T23" fmla="*/ 1 h 607"/>
                <a:gd name="T24" fmla="*/ 3 w 952"/>
                <a:gd name="T25" fmla="*/ 1 h 607"/>
                <a:gd name="T26" fmla="*/ 3 w 952"/>
                <a:gd name="T27" fmla="*/ 2 h 607"/>
                <a:gd name="T28" fmla="*/ 4 w 952"/>
                <a:gd name="T29" fmla="*/ 2 h 607"/>
                <a:gd name="T30" fmla="*/ 4 w 952"/>
                <a:gd name="T31" fmla="*/ 2 h 607"/>
                <a:gd name="T32" fmla="*/ 4 w 952"/>
                <a:gd name="T33" fmla="*/ 2 h 607"/>
                <a:gd name="T34" fmla="*/ 4 w 952"/>
                <a:gd name="T35" fmla="*/ 2 h 607"/>
                <a:gd name="T36" fmla="*/ 4 w 952"/>
                <a:gd name="T37" fmla="*/ 2 h 607"/>
                <a:gd name="T38" fmla="*/ 4 w 952"/>
                <a:gd name="T39" fmla="*/ 3 h 607"/>
                <a:gd name="T40" fmla="*/ 5 w 952"/>
                <a:gd name="T41" fmla="*/ 3 h 607"/>
                <a:gd name="T42" fmla="*/ 5 w 952"/>
                <a:gd name="T43" fmla="*/ 3 h 607"/>
                <a:gd name="T44" fmla="*/ 5 w 952"/>
                <a:gd name="T45" fmla="*/ 4 h 607"/>
                <a:gd name="T46" fmla="*/ 5 w 952"/>
                <a:gd name="T47" fmla="*/ 4 h 607"/>
                <a:gd name="T48" fmla="*/ 5 w 952"/>
                <a:gd name="T49" fmla="*/ 3 h 607"/>
                <a:gd name="T50" fmla="*/ 5 w 952"/>
                <a:gd name="T51" fmla="*/ 2 h 607"/>
                <a:gd name="T52" fmla="*/ 5 w 952"/>
                <a:gd name="T53" fmla="*/ 2 h 607"/>
                <a:gd name="T54" fmla="*/ 4 w 952"/>
                <a:gd name="T55" fmla="*/ 2 h 607"/>
                <a:gd name="T56" fmla="*/ 4 w 952"/>
                <a:gd name="T57" fmla="*/ 1 h 607"/>
                <a:gd name="T58" fmla="*/ 3 w 952"/>
                <a:gd name="T59" fmla="*/ 1 h 607"/>
                <a:gd name="T60" fmla="*/ 2 w 952"/>
                <a:gd name="T61" fmla="*/ 1 h 607"/>
                <a:gd name="T62" fmla="*/ 2 w 952"/>
                <a:gd name="T63" fmla="*/ 0 h 607"/>
                <a:gd name="T64" fmla="*/ 1 w 952"/>
                <a:gd name="T65" fmla="*/ 0 h 607"/>
                <a:gd name="T66" fmla="*/ 1 w 952"/>
                <a:gd name="T67" fmla="*/ 0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23574" name="Freeform 20"/>
            <p:cNvSpPr>
              <a:spLocks/>
            </p:cNvSpPr>
            <p:nvPr/>
          </p:nvSpPr>
          <p:spPr bwMode="auto">
            <a:xfrm rot="6101497" flipH="1" flipV="1">
              <a:off x="2265" y="1678"/>
              <a:ext cx="174" cy="154"/>
            </a:xfrm>
            <a:custGeom>
              <a:avLst/>
              <a:gdLst>
                <a:gd name="T0" fmla="*/ 0 w 493"/>
                <a:gd name="T1" fmla="*/ 2 h 434"/>
                <a:gd name="T2" fmla="*/ 0 w 493"/>
                <a:gd name="T3" fmla="*/ 2 h 434"/>
                <a:gd name="T4" fmla="*/ 0 w 493"/>
                <a:gd name="T5" fmla="*/ 2 h 434"/>
                <a:gd name="T6" fmla="*/ 0 w 493"/>
                <a:gd name="T7" fmla="*/ 2 h 434"/>
                <a:gd name="T8" fmla="*/ 0 w 493"/>
                <a:gd name="T9" fmla="*/ 2 h 434"/>
                <a:gd name="T10" fmla="*/ 1 w 493"/>
                <a:gd name="T11" fmla="*/ 2 h 434"/>
                <a:gd name="T12" fmla="*/ 1 w 493"/>
                <a:gd name="T13" fmla="*/ 2 h 434"/>
                <a:gd name="T14" fmla="*/ 1 w 493"/>
                <a:gd name="T15" fmla="*/ 1 h 434"/>
                <a:gd name="T16" fmla="*/ 1 w 493"/>
                <a:gd name="T17" fmla="*/ 1 h 434"/>
                <a:gd name="T18" fmla="*/ 1 w 493"/>
                <a:gd name="T19" fmla="*/ 1 h 434"/>
                <a:gd name="T20" fmla="*/ 1 w 493"/>
                <a:gd name="T21" fmla="*/ 1 h 434"/>
                <a:gd name="T22" fmla="*/ 2 w 493"/>
                <a:gd name="T23" fmla="*/ 1 h 434"/>
                <a:gd name="T24" fmla="*/ 2 w 493"/>
                <a:gd name="T25" fmla="*/ 1 h 434"/>
                <a:gd name="T26" fmla="*/ 2 w 493"/>
                <a:gd name="T27" fmla="*/ 1 h 434"/>
                <a:gd name="T28" fmla="*/ 2 w 493"/>
                <a:gd name="T29" fmla="*/ 1 h 434"/>
                <a:gd name="T30" fmla="*/ 2 w 493"/>
                <a:gd name="T31" fmla="*/ 0 h 434"/>
                <a:gd name="T32" fmla="*/ 3 w 493"/>
                <a:gd name="T33" fmla="*/ 0 h 434"/>
                <a:gd name="T34" fmla="*/ 3 w 493"/>
                <a:gd name="T35" fmla="*/ 0 h 434"/>
                <a:gd name="T36" fmla="*/ 2 w 493"/>
                <a:gd name="T37" fmla="*/ 0 h 434"/>
                <a:gd name="T38" fmla="*/ 2 w 493"/>
                <a:gd name="T39" fmla="*/ 0 h 434"/>
                <a:gd name="T40" fmla="*/ 1 w 493"/>
                <a:gd name="T41" fmla="*/ 0 h 434"/>
                <a:gd name="T42" fmla="*/ 1 w 493"/>
                <a:gd name="T43" fmla="*/ 1 h 434"/>
                <a:gd name="T44" fmla="*/ 1 w 493"/>
                <a:gd name="T45" fmla="*/ 1 h 434"/>
                <a:gd name="T46" fmla="*/ 0 w 493"/>
                <a:gd name="T47" fmla="*/ 1 h 434"/>
                <a:gd name="T48" fmla="*/ 0 w 493"/>
                <a:gd name="T49" fmla="*/ 2 h 434"/>
                <a:gd name="T50" fmla="*/ 0 w 493"/>
                <a:gd name="T51" fmla="*/ 2 h 434"/>
                <a:gd name="T52" fmla="*/ 0 w 493"/>
                <a:gd name="T53" fmla="*/ 2 h 434"/>
                <a:gd name="T54" fmla="*/ 0 w 493"/>
                <a:gd name="T55" fmla="*/ 2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23575" name="Freeform 21"/>
            <p:cNvSpPr>
              <a:spLocks/>
            </p:cNvSpPr>
            <p:nvPr/>
          </p:nvSpPr>
          <p:spPr bwMode="auto">
            <a:xfrm rot="6101497" flipH="1" flipV="1">
              <a:off x="2238" y="1901"/>
              <a:ext cx="208" cy="96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0 h 270"/>
                <a:gd name="T4" fmla="*/ 0 w 589"/>
                <a:gd name="T5" fmla="*/ 0 h 270"/>
                <a:gd name="T6" fmla="*/ 0 w 589"/>
                <a:gd name="T7" fmla="*/ 0 h 270"/>
                <a:gd name="T8" fmla="*/ 1 w 589"/>
                <a:gd name="T9" fmla="*/ 1 h 270"/>
                <a:gd name="T10" fmla="*/ 1 w 589"/>
                <a:gd name="T11" fmla="*/ 1 h 270"/>
                <a:gd name="T12" fmla="*/ 1 w 589"/>
                <a:gd name="T13" fmla="*/ 1 h 270"/>
                <a:gd name="T14" fmla="*/ 1 w 589"/>
                <a:gd name="T15" fmla="*/ 1 h 270"/>
                <a:gd name="T16" fmla="*/ 2 w 589"/>
                <a:gd name="T17" fmla="*/ 1 h 270"/>
                <a:gd name="T18" fmla="*/ 2 w 589"/>
                <a:gd name="T19" fmla="*/ 1 h 270"/>
                <a:gd name="T20" fmla="*/ 2 w 589"/>
                <a:gd name="T21" fmla="*/ 1 h 270"/>
                <a:gd name="T22" fmla="*/ 2 w 589"/>
                <a:gd name="T23" fmla="*/ 1 h 270"/>
                <a:gd name="T24" fmla="*/ 3 w 589"/>
                <a:gd name="T25" fmla="*/ 1 h 270"/>
                <a:gd name="T26" fmla="*/ 3 w 589"/>
                <a:gd name="T27" fmla="*/ 1 h 270"/>
                <a:gd name="T28" fmla="*/ 3 w 589"/>
                <a:gd name="T29" fmla="*/ 1 h 270"/>
                <a:gd name="T30" fmla="*/ 3 w 589"/>
                <a:gd name="T31" fmla="*/ 1 h 270"/>
                <a:gd name="T32" fmla="*/ 3 w 589"/>
                <a:gd name="T33" fmla="*/ 1 h 270"/>
                <a:gd name="T34" fmla="*/ 3 w 589"/>
                <a:gd name="T35" fmla="*/ 1 h 270"/>
                <a:gd name="T36" fmla="*/ 2 w 589"/>
                <a:gd name="T37" fmla="*/ 1 h 270"/>
                <a:gd name="T38" fmla="*/ 2 w 589"/>
                <a:gd name="T39" fmla="*/ 0 h 270"/>
                <a:gd name="T40" fmla="*/ 2 w 589"/>
                <a:gd name="T41" fmla="*/ 0 h 270"/>
                <a:gd name="T42" fmla="*/ 1 w 589"/>
                <a:gd name="T43" fmla="*/ 0 h 270"/>
                <a:gd name="T44" fmla="*/ 1 w 589"/>
                <a:gd name="T45" fmla="*/ 0 h 270"/>
                <a:gd name="T46" fmla="*/ 0 w 589"/>
                <a:gd name="T47" fmla="*/ 0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23576" name="Freeform 22"/>
            <p:cNvSpPr>
              <a:spLocks/>
            </p:cNvSpPr>
            <p:nvPr/>
          </p:nvSpPr>
          <p:spPr bwMode="auto">
            <a:xfrm rot="6101497" flipH="1" flipV="1">
              <a:off x="1917" y="1788"/>
              <a:ext cx="581" cy="292"/>
            </a:xfrm>
            <a:custGeom>
              <a:avLst/>
              <a:gdLst>
                <a:gd name="T0" fmla="*/ 0 w 1645"/>
                <a:gd name="T1" fmla="*/ 0 h 823"/>
                <a:gd name="T2" fmla="*/ 1 w 1645"/>
                <a:gd name="T3" fmla="*/ 0 h 823"/>
                <a:gd name="T4" fmla="*/ 2 w 1645"/>
                <a:gd name="T5" fmla="*/ 0 h 823"/>
                <a:gd name="T6" fmla="*/ 2 w 1645"/>
                <a:gd name="T7" fmla="*/ 0 h 823"/>
                <a:gd name="T8" fmla="*/ 3 w 1645"/>
                <a:gd name="T9" fmla="*/ 0 h 823"/>
                <a:gd name="T10" fmla="*/ 3 w 1645"/>
                <a:gd name="T11" fmla="*/ 0 h 823"/>
                <a:gd name="T12" fmla="*/ 4 w 1645"/>
                <a:gd name="T13" fmla="*/ 1 h 823"/>
                <a:gd name="T14" fmla="*/ 5 w 1645"/>
                <a:gd name="T15" fmla="*/ 1 h 823"/>
                <a:gd name="T16" fmla="*/ 5 w 1645"/>
                <a:gd name="T17" fmla="*/ 1 h 823"/>
                <a:gd name="T18" fmla="*/ 6 w 1645"/>
                <a:gd name="T19" fmla="*/ 1 h 823"/>
                <a:gd name="T20" fmla="*/ 6 w 1645"/>
                <a:gd name="T21" fmla="*/ 2 h 823"/>
                <a:gd name="T22" fmla="*/ 6 w 1645"/>
                <a:gd name="T23" fmla="*/ 2 h 823"/>
                <a:gd name="T24" fmla="*/ 7 w 1645"/>
                <a:gd name="T25" fmla="*/ 2 h 823"/>
                <a:gd name="T26" fmla="*/ 7 w 1645"/>
                <a:gd name="T27" fmla="*/ 3 h 823"/>
                <a:gd name="T28" fmla="*/ 9 w 1645"/>
                <a:gd name="T29" fmla="*/ 3 h 823"/>
                <a:gd name="T30" fmla="*/ 8 w 1645"/>
                <a:gd name="T31" fmla="*/ 3 h 823"/>
                <a:gd name="T32" fmla="*/ 8 w 1645"/>
                <a:gd name="T33" fmla="*/ 4 h 823"/>
                <a:gd name="T34" fmla="*/ 7 w 1645"/>
                <a:gd name="T35" fmla="*/ 4 h 823"/>
                <a:gd name="T36" fmla="*/ 7 w 1645"/>
                <a:gd name="T37" fmla="*/ 4 h 823"/>
                <a:gd name="T38" fmla="*/ 7 w 1645"/>
                <a:gd name="T39" fmla="*/ 4 h 823"/>
                <a:gd name="T40" fmla="*/ 6 w 1645"/>
                <a:gd name="T41" fmla="*/ 4 h 823"/>
                <a:gd name="T42" fmla="*/ 6 w 1645"/>
                <a:gd name="T43" fmla="*/ 5 h 823"/>
                <a:gd name="T44" fmla="*/ 6 w 1645"/>
                <a:gd name="T45" fmla="*/ 4 h 823"/>
                <a:gd name="T46" fmla="*/ 6 w 1645"/>
                <a:gd name="T47" fmla="*/ 4 h 823"/>
                <a:gd name="T48" fmla="*/ 5 w 1645"/>
                <a:gd name="T49" fmla="*/ 4 h 823"/>
                <a:gd name="T50" fmla="*/ 5 w 1645"/>
                <a:gd name="T51" fmla="*/ 4 h 823"/>
                <a:gd name="T52" fmla="*/ 4 w 1645"/>
                <a:gd name="T53" fmla="*/ 4 h 823"/>
                <a:gd name="T54" fmla="*/ 4 w 1645"/>
                <a:gd name="T55" fmla="*/ 4 h 823"/>
                <a:gd name="T56" fmla="*/ 4 w 1645"/>
                <a:gd name="T57" fmla="*/ 4 h 823"/>
                <a:gd name="T58" fmla="*/ 3 w 1645"/>
                <a:gd name="T59" fmla="*/ 4 h 823"/>
                <a:gd name="T60" fmla="*/ 5 w 1645"/>
                <a:gd name="T61" fmla="*/ 3 h 823"/>
                <a:gd name="T62" fmla="*/ 5 w 1645"/>
                <a:gd name="T63" fmla="*/ 2 h 823"/>
                <a:gd name="T64" fmla="*/ 4 w 1645"/>
                <a:gd name="T65" fmla="*/ 2 h 823"/>
                <a:gd name="T66" fmla="*/ 4 w 1645"/>
                <a:gd name="T67" fmla="*/ 2 h 823"/>
                <a:gd name="T68" fmla="*/ 3 w 1645"/>
                <a:gd name="T69" fmla="*/ 1 h 823"/>
                <a:gd name="T70" fmla="*/ 3 w 1645"/>
                <a:gd name="T71" fmla="*/ 1 h 823"/>
                <a:gd name="T72" fmla="*/ 2 w 1645"/>
                <a:gd name="T73" fmla="*/ 1 h 823"/>
                <a:gd name="T74" fmla="*/ 2 w 1645"/>
                <a:gd name="T75" fmla="*/ 1 h 823"/>
                <a:gd name="T76" fmla="*/ 2 w 1645"/>
                <a:gd name="T77" fmla="*/ 0 h 823"/>
                <a:gd name="T78" fmla="*/ 1 w 1645"/>
                <a:gd name="T79" fmla="*/ 0 h 823"/>
                <a:gd name="T80" fmla="*/ 0 w 1645"/>
                <a:gd name="T81" fmla="*/ 0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alibri" pitchFamily="34" charset="0"/>
              </a:endParaRPr>
            </a:p>
          </p:txBody>
        </p:sp>
      </p:grpSp>
      <p:sp>
        <p:nvSpPr>
          <p:cNvPr id="23564" name="Text Box 23"/>
          <p:cNvSpPr txBox="1">
            <a:spLocks noChangeArrowheads="1"/>
          </p:cNvSpPr>
          <p:nvPr/>
        </p:nvSpPr>
        <p:spPr bwMode="auto">
          <a:xfrm>
            <a:off x="4570413" y="4214818"/>
            <a:ext cx="3673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Fonte de conhecimento e de suporte à decisão</a:t>
            </a: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Informação de gestão credível, atempada e </a:t>
            </a:r>
            <a:r>
              <a:rPr lang="pt-PT" sz="1600" dirty="0" err="1">
                <a:latin typeface="Arial" pitchFamily="34" charset="0"/>
                <a:cs typeface="Arial" pitchFamily="34" charset="0"/>
              </a:rPr>
              <a:t>auditável</a:t>
            </a:r>
            <a:endParaRPr lang="pt-PT" sz="1600" dirty="0">
              <a:latin typeface="Arial" pitchFamily="34" charset="0"/>
              <a:cs typeface="Arial" pitchFamily="34" charset="0"/>
            </a:endParaRP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Processo Clínico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Electrónico</a:t>
            </a:r>
          </a:p>
        </p:txBody>
      </p:sp>
      <p:sp>
        <p:nvSpPr>
          <p:cNvPr id="23565" name="Text Box 24"/>
          <p:cNvSpPr txBox="1">
            <a:spLocks noChangeArrowheads="1"/>
          </p:cNvSpPr>
          <p:nvPr/>
        </p:nvSpPr>
        <p:spPr bwMode="auto">
          <a:xfrm>
            <a:off x="4572000" y="2357430"/>
            <a:ext cx="38877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6"/>
              </a:buClr>
              <a:buFont typeface="Wingdings" pitchFamily="2" charset="2"/>
              <a:buNone/>
            </a:pPr>
            <a:r>
              <a:rPr lang="pt-PT" sz="1600" dirty="0">
                <a:latin typeface="Arial" pitchFamily="34" charset="0"/>
                <a:cs typeface="Arial" pitchFamily="34" charset="0"/>
              </a:rPr>
              <a:t>Diminuição do recurso a processos administrativos</a:t>
            </a: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Menores custos de relacionamento </a:t>
            </a: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Menor assimetria de  informação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ângulo 31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Mudança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187450" y="2133600"/>
            <a:ext cx="2879725" cy="12239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rgbClr val="CCFFFF"/>
              </a:solidFill>
              <a:latin typeface="+mn-lt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859338" y="2133600"/>
            <a:ext cx="2879725" cy="12239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787900" y="4276725"/>
            <a:ext cx="2879725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rgbClr val="CCFFFF"/>
              </a:solidFill>
              <a:latin typeface="+mn-lt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187450" y="4348163"/>
            <a:ext cx="2879725" cy="12239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331913" y="2573338"/>
            <a:ext cx="25923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pt-PT" sz="1400" b="1" dirty="0">
                <a:latin typeface="Trebuchet MS" pitchFamily="34" charset="0"/>
              </a:rPr>
              <a:t>Modelo de Financiamento</a:t>
            </a:r>
            <a:endParaRPr lang="en-US" sz="1400" b="1" dirty="0">
              <a:latin typeface="Trebuchet MS" pitchFamily="34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003800" y="2452688"/>
            <a:ext cx="2592388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1400" b="1" dirty="0" err="1">
                <a:latin typeface="Trebuchet MS" pitchFamily="34" charset="0"/>
              </a:rPr>
              <a:t>Novos</a:t>
            </a:r>
            <a:r>
              <a:rPr lang="en-US" sz="1400" b="1" dirty="0">
                <a:latin typeface="Trebuchet MS" pitchFamily="34" charset="0"/>
              </a:rPr>
              <a:t> </a:t>
            </a:r>
            <a:r>
              <a:rPr lang="en-US" sz="1400" b="1" dirty="0" err="1">
                <a:latin typeface="Trebuchet MS" pitchFamily="34" charset="0"/>
              </a:rPr>
              <a:t>Modelos</a:t>
            </a:r>
            <a:r>
              <a:rPr lang="en-US" sz="1400" b="1" dirty="0">
                <a:latin typeface="Trebuchet MS" pitchFamily="34" charset="0"/>
              </a:rPr>
              <a:t> de </a:t>
            </a:r>
            <a:r>
              <a:rPr lang="en-US" sz="1400" b="1" dirty="0" err="1" smtClean="0">
                <a:latin typeface="Trebuchet MS" pitchFamily="34" charset="0"/>
              </a:rPr>
              <a:t>Organização</a:t>
            </a:r>
            <a:r>
              <a:rPr lang="en-US" sz="1400" b="1" dirty="0" smtClean="0">
                <a:latin typeface="Trebuchet MS" pitchFamily="34" charset="0"/>
              </a:rPr>
              <a:t> e </a:t>
            </a:r>
            <a:r>
              <a:rPr lang="en-US" sz="1400" b="1" dirty="0" err="1" smtClean="0">
                <a:latin typeface="Trebuchet MS" pitchFamily="34" charset="0"/>
              </a:rPr>
              <a:t>Prestação</a:t>
            </a:r>
            <a:r>
              <a:rPr lang="en-US" sz="1400" b="1" dirty="0" smtClean="0">
                <a:latin typeface="Trebuchet MS" pitchFamily="34" charset="0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latin typeface="Trebuchet MS" pitchFamily="34" charset="0"/>
              </a:rPr>
              <a:t>de </a:t>
            </a:r>
            <a:r>
              <a:rPr lang="en-US" sz="1400" b="1" dirty="0" err="1">
                <a:latin typeface="Trebuchet MS" pitchFamily="34" charset="0"/>
              </a:rPr>
              <a:t>Cuidados</a:t>
            </a:r>
            <a:endParaRPr lang="en-US" sz="1400" b="1" dirty="0">
              <a:latin typeface="Trebuchet MS" pitchFamily="34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840288" y="4643438"/>
            <a:ext cx="2374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Trebuchet MS" pitchFamily="34" charset="0"/>
              </a:rPr>
              <a:t>Provisão de Direitos e Regulação</a:t>
            </a:r>
            <a:endParaRPr lang="en-US" sz="1400" b="1" dirty="0">
              <a:latin typeface="Trebuchet MS" pitchFamily="34" charset="0"/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258888" y="4697413"/>
            <a:ext cx="2665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Trebuchet MS" pitchFamily="34" charset="0"/>
              </a:rPr>
              <a:t>Clarificação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Trebuchet MS" pitchFamily="34" charset="0"/>
              </a:rPr>
              <a:t>das Áreas de Intervenção</a:t>
            </a:r>
            <a:endParaRPr lang="en-US" sz="1400" b="1" dirty="0">
              <a:latin typeface="Trebuchet MS" pitchFamily="34" charset="0"/>
            </a:endParaRPr>
          </a:p>
        </p:txBody>
      </p:sp>
      <p:cxnSp>
        <p:nvCxnSpPr>
          <p:cNvPr id="27659" name="AutoShape 31"/>
          <p:cNvCxnSpPr>
            <a:cxnSpLocks noChangeShapeType="1"/>
          </p:cNvCxnSpPr>
          <p:nvPr/>
        </p:nvCxnSpPr>
        <p:spPr bwMode="auto">
          <a:xfrm rot="10800000" flipH="1" flipV="1">
            <a:off x="1187450" y="2597150"/>
            <a:ext cx="1439863" cy="1760538"/>
          </a:xfrm>
          <a:prstGeom prst="bentConnector4">
            <a:avLst>
              <a:gd name="adj1" fmla="val -15875"/>
              <a:gd name="adj2" fmla="val 673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660" name="AutoShape 32"/>
          <p:cNvCxnSpPr>
            <a:cxnSpLocks noChangeShapeType="1"/>
          </p:cNvCxnSpPr>
          <p:nvPr/>
        </p:nvCxnSpPr>
        <p:spPr bwMode="auto">
          <a:xfrm flipH="1">
            <a:off x="6227763" y="2597150"/>
            <a:ext cx="1511300" cy="1689100"/>
          </a:xfrm>
          <a:prstGeom prst="bentConnector4">
            <a:avLst>
              <a:gd name="adj1" fmla="val -15125"/>
              <a:gd name="adj2" fmla="val 681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661" name="AutoShape 33"/>
          <p:cNvCxnSpPr>
            <a:cxnSpLocks noChangeShapeType="1"/>
            <a:stCxn id="22539" idx="3"/>
            <a:endCxn id="22540" idx="1"/>
          </p:cNvCxnSpPr>
          <p:nvPr/>
        </p:nvCxnSpPr>
        <p:spPr bwMode="auto">
          <a:xfrm>
            <a:off x="4067175" y="2744788"/>
            <a:ext cx="792163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ângulo 2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8" name="Conexão recta 27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Mudança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Conexão recta 9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42910" y="1900228"/>
            <a:ext cx="7772400" cy="885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Sustentabilidade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e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Regulação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em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Saúde</a:t>
            </a: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Rectângulo arredondado 10"/>
          <p:cNvSpPr/>
          <p:nvPr/>
        </p:nvSpPr>
        <p:spPr>
          <a:xfrm>
            <a:off x="1000100" y="3429000"/>
            <a:ext cx="728667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1285852" y="350043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Futuro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4714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25" y="2062173"/>
            <a:ext cx="39528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142984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13"/>
          <p:cNvSpPr/>
          <p:nvPr/>
        </p:nvSpPr>
        <p:spPr>
          <a:xfrm>
            <a:off x="4643438" y="1999815"/>
            <a:ext cx="78580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85+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80 - 84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75 - 79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70 - 74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65 - 69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60 - 64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55 - 59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50 - 54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45 - 49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40 - 44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35 - 39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30 - 34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25 - 29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20 - 24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15 - 19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10 - 14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5 - 9</a:t>
            </a:r>
          </a:p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0 - 4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642910" y="55007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Source: OECD Demographic and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Force database, (2007)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071670" y="514351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Arial" pitchFamily="34" charset="0"/>
                <a:cs typeface="Arial" pitchFamily="34" charset="0"/>
              </a:rPr>
              <a:t>Homens</a:t>
            </a:r>
            <a:endParaRPr lang="pt-P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786446" y="514351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Arial" pitchFamily="34" charset="0"/>
                <a:cs typeface="Arial" pitchFamily="34" charset="0"/>
              </a:rPr>
              <a:t>Mulheres</a:t>
            </a:r>
            <a:endParaRPr lang="pt-P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357158" y="794547"/>
            <a:ext cx="8501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>
                <a:latin typeface="Arial" pitchFamily="34" charset="0"/>
                <a:cs typeface="Arial" pitchFamily="34" charset="0"/>
              </a:rPr>
              <a:t>Portugal  - População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por faixa etária, sexo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, em 2000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e 2050,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em percentagem 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da população total em cada grupo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Evolução Demográfica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19" y="1504951"/>
            <a:ext cx="7589957" cy="37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Indice</a:t>
            </a: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Fecundidade 1960-2000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214414" y="5286388"/>
            <a:ext cx="6429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WMTSS (2006) Relatório Técnico sobre a Sustentabilidade </a:t>
            </a:r>
            <a:r>
              <a:rPr lang="pt-PT" sz="1000" dirty="0" smtClean="0">
                <a:latin typeface="Arial" pitchFamily="34" charset="0"/>
                <a:cs typeface="Arial" pitchFamily="34" charset="0"/>
              </a:rPr>
              <a:t>da Segurança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Social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468438"/>
            <a:ext cx="7186613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Conexão recta 9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28728" y="5468795"/>
            <a:ext cx="6429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WMTSS (2006) Relatório Técnico sobre a Sustentabilidade </a:t>
            </a:r>
            <a:r>
              <a:rPr lang="pt-PT" sz="1000" dirty="0" smtClean="0">
                <a:latin typeface="Arial" pitchFamily="34" charset="0"/>
                <a:cs typeface="Arial" pitchFamily="34" charset="0"/>
              </a:rPr>
              <a:t>da Segurança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Social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Indice</a:t>
            </a: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Dependência 1890-2001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1755775"/>
            <a:ext cx="63817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ângulo 7"/>
          <p:cNvSpPr/>
          <p:nvPr/>
        </p:nvSpPr>
        <p:spPr>
          <a:xfrm>
            <a:off x="1714480" y="5397357"/>
            <a:ext cx="6429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WMTSS (2006) Relatório Técnico sobre a Sustentabilidade </a:t>
            </a:r>
            <a:r>
              <a:rPr lang="pt-PT" sz="1000" dirty="0" smtClean="0">
                <a:latin typeface="Arial" pitchFamily="34" charset="0"/>
                <a:cs typeface="Arial" pitchFamily="34" charset="0"/>
              </a:rPr>
              <a:t>da Segurança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Social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Indice</a:t>
            </a: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Dependência 2005-2050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786710" y="221455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Arial" pitchFamily="34" charset="0"/>
                <a:cs typeface="Arial" pitchFamily="34" charset="0"/>
              </a:rPr>
              <a:t>ID &lt; 15</a:t>
            </a:r>
            <a:endParaRPr lang="pt-P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786710" y="372350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Arial" pitchFamily="34" charset="0"/>
                <a:cs typeface="Arial" pitchFamily="34" charset="0"/>
              </a:rPr>
              <a:t>ID &gt; 65</a:t>
            </a:r>
            <a:endParaRPr lang="pt-PT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096963"/>
            <a:ext cx="7551737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Conexão recta 10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85918" y="5754547"/>
            <a:ext cx="5572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Alberto </a:t>
            </a:r>
            <a:r>
              <a:rPr kumimoji="0" lang="pt-P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Holly</a:t>
            </a:r>
            <a:r>
              <a:rPr kumimoji="0" 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Professor Catedrático Convidado, Faculdade de Economia UNL</a:t>
            </a:r>
            <a:endParaRPr kumimoji="0" lang="pt-P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4744" y="285728"/>
            <a:ext cx="5429256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Perfil da Despesa em Saúde por idade em % do PIB </a:t>
            </a:r>
            <a:r>
              <a:rPr lang="pt-PT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</a:t>
            </a: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capita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7126" y="1214422"/>
            <a:ext cx="142879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Despesa em Saúde </a:t>
            </a:r>
          </a:p>
          <a:p>
            <a:pPr algn="ctr"/>
            <a:r>
              <a:rPr lang="pt-PT" sz="1100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pt-PT" sz="1100" dirty="0" smtClean="0">
                <a:latin typeface="Arial" pitchFamily="34" charset="0"/>
                <a:cs typeface="Arial" pitchFamily="34" charset="0"/>
              </a:rPr>
              <a:t> capita em </a:t>
            </a:r>
          </a:p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% do PIB</a:t>
            </a:r>
          </a:p>
          <a:p>
            <a:pPr algn="ctr"/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57356" y="5453406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Jovens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Indice</a:t>
            </a: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Dependência 2005-2050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72264" y="5453406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Idosos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00958" y="5453406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Idade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133475"/>
            <a:ext cx="811371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14480" y="5453406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Jovens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72264" y="5453406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Idosos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00958" y="5453406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Idade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4282" y="1230799"/>
            <a:ext cx="142879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Despesa em Saúde </a:t>
            </a:r>
          </a:p>
          <a:p>
            <a:pPr algn="ctr"/>
            <a:r>
              <a:rPr lang="pt-PT" sz="1100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pt-PT" sz="1100" dirty="0" smtClean="0">
                <a:latin typeface="Arial" pitchFamily="34" charset="0"/>
                <a:cs typeface="Arial" pitchFamily="34" charset="0"/>
              </a:rPr>
              <a:t> capita em </a:t>
            </a:r>
          </a:p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% do PIB</a:t>
            </a:r>
          </a:p>
          <a:p>
            <a:pPr algn="ctr"/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86446" y="3596018"/>
            <a:ext cx="18573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Efeito Demográfico Puro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643174" y="3214686"/>
            <a:ext cx="150019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Média em 2050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643174" y="3810332"/>
            <a:ext cx="150019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Média em 2000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714744" y="285728"/>
            <a:ext cx="5429256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Alterações no Perfil da Despesa em Saúde em função da idade 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785918" y="5754547"/>
            <a:ext cx="5572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Alberto </a:t>
            </a:r>
            <a:r>
              <a:rPr kumimoji="0" lang="pt-P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Holly</a:t>
            </a:r>
            <a:r>
              <a:rPr kumimoji="0" 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Professor Catedrático Convidado, Faculdade de Economia UNL</a:t>
            </a:r>
            <a:endParaRPr kumimoji="0" lang="pt-P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642910" y="1900228"/>
            <a:ext cx="7772400" cy="885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Sustentabilidade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e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Regulação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em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Saúde</a:t>
            </a: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1000100" y="3429000"/>
            <a:ext cx="728667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428728" y="350043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Contexto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030289"/>
            <a:ext cx="8223250" cy="42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Conexão recta 10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571604" y="5325919"/>
            <a:ext cx="5572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Alberto </a:t>
            </a:r>
            <a:r>
              <a:rPr kumimoji="0" lang="pt-P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Holly</a:t>
            </a:r>
            <a:r>
              <a:rPr kumimoji="0" 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Professor Catedrático Convidado, Faculdade de Economia UNL</a:t>
            </a:r>
            <a:endParaRPr kumimoji="0" lang="pt-P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4744" y="285728"/>
            <a:ext cx="5429256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Alterações no Perfil da Despesa em Saúde - factores não demográficos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2844" y="1373675"/>
            <a:ext cx="142879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Despesa em Saúde </a:t>
            </a:r>
          </a:p>
          <a:p>
            <a:pPr algn="ctr"/>
            <a:r>
              <a:rPr lang="pt-PT" sz="1100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pt-PT" sz="1100" dirty="0" smtClean="0">
                <a:latin typeface="Arial" pitchFamily="34" charset="0"/>
                <a:cs typeface="Arial" pitchFamily="34" charset="0"/>
              </a:rPr>
              <a:t> capita em </a:t>
            </a:r>
          </a:p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% do PIB</a:t>
            </a:r>
          </a:p>
          <a:p>
            <a:pPr algn="ctr"/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43042" y="5072074"/>
            <a:ext cx="150019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Jovens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72264" y="5096216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Idosos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572396" y="5096216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Idade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143208" y="2928934"/>
            <a:ext cx="142879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Arial" pitchFamily="34" charset="0"/>
                <a:cs typeface="Arial" pitchFamily="34" charset="0"/>
              </a:rPr>
              <a:t>Factores não demográficos</a:t>
            </a:r>
          </a:p>
          <a:p>
            <a:pPr algn="ctr"/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2235200" y="40767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2019300" y="544512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285720" y="1056015"/>
            <a:ext cx="6264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 Narrow" pitchFamily="34" charset="0"/>
              </a:rPr>
              <a:t>A </a:t>
            </a:r>
            <a:r>
              <a:rPr lang="es-ES" sz="2000" dirty="0" err="1">
                <a:latin typeface="Arial Narrow" pitchFamily="34" charset="0"/>
              </a:rPr>
              <a:t>Transformação</a:t>
            </a:r>
            <a:r>
              <a:rPr lang="es-ES" sz="2000" dirty="0">
                <a:latin typeface="Arial Narrow" pitchFamily="34" charset="0"/>
              </a:rPr>
              <a:t> da Rede </a:t>
            </a:r>
            <a:r>
              <a:rPr lang="es-ES" sz="2000" dirty="0" smtClean="0">
                <a:latin typeface="Arial Narrow" pitchFamily="34" charset="0"/>
              </a:rPr>
              <a:t>Hospitalar</a:t>
            </a:r>
          </a:p>
          <a:p>
            <a:pPr>
              <a:defRPr/>
            </a:pPr>
            <a:r>
              <a:rPr lang="pt-PT" sz="2000" dirty="0" smtClean="0">
                <a:latin typeface="Arial Narrow" pitchFamily="34" charset="0"/>
              </a:rPr>
              <a:t>A Reforma dos Cuidados de Saúde </a:t>
            </a:r>
            <a:r>
              <a:rPr lang="pt-PT" sz="2000" dirty="0" smtClean="0">
                <a:latin typeface="Arial Narrow" pitchFamily="34" charset="0"/>
              </a:rPr>
              <a:t>Primários</a:t>
            </a:r>
          </a:p>
          <a:p>
            <a:pPr>
              <a:defRPr/>
            </a:pPr>
            <a:r>
              <a:rPr lang="es-ES" sz="2000" dirty="0" smtClean="0">
                <a:latin typeface="Arial Narrow" pitchFamily="34" charset="0"/>
              </a:rPr>
              <a:t>A Rede Nacional de Cuidados Continuados </a:t>
            </a:r>
            <a:r>
              <a:rPr lang="es-ES" sz="2000" dirty="0" smtClean="0">
                <a:latin typeface="Arial Narrow" pitchFamily="34" charset="0"/>
              </a:rPr>
              <a:t>Integrados</a:t>
            </a:r>
            <a:endParaRPr lang="pt-PT" sz="2000" dirty="0">
              <a:latin typeface="Arial Narrow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ângulo 20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5" name="Conexão recta 24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714744" y="285728"/>
            <a:ext cx="5429256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Sustentabilidade, Regulação e Reforma do Sistema de Saúde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1714480" y="2285992"/>
            <a:ext cx="714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pt-BR" sz="2000" dirty="0" smtClean="0">
              <a:latin typeface="Arial Narrow" pitchFamily="34" charset="0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Arial Narrow" pitchFamily="34" charset="0"/>
              </a:rPr>
              <a:t>Redefinição </a:t>
            </a:r>
            <a:r>
              <a:rPr lang="pt-BR" sz="2000" dirty="0">
                <a:latin typeface="Arial Narrow" pitchFamily="34" charset="0"/>
              </a:rPr>
              <a:t>do Modelo </a:t>
            </a:r>
            <a:r>
              <a:rPr lang="pt-BR" sz="2000" dirty="0" smtClean="0">
                <a:latin typeface="Arial Narrow" pitchFamily="34" charset="0"/>
              </a:rPr>
              <a:t>Assistencial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Arial Narrow" pitchFamily="34" charset="0"/>
              </a:rPr>
              <a:t>Redesenho </a:t>
            </a:r>
            <a:r>
              <a:rPr lang="pt-BR" sz="2000" dirty="0" smtClean="0">
                <a:latin typeface="Arial Narrow" pitchFamily="34" charset="0"/>
              </a:rPr>
              <a:t>dos Modelos </a:t>
            </a:r>
            <a:r>
              <a:rPr lang="pt-BR" sz="2000" dirty="0" smtClean="0">
                <a:latin typeface="Arial Narrow" pitchFamily="34" charset="0"/>
              </a:rPr>
              <a:t>Organizativos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Arial Narrow" pitchFamily="34" charset="0"/>
              </a:rPr>
              <a:t>Alteração </a:t>
            </a:r>
            <a:r>
              <a:rPr lang="pt-BR" sz="2000" dirty="0" smtClean="0">
                <a:latin typeface="Arial Narrow" pitchFamily="34" charset="0"/>
              </a:rPr>
              <a:t>dos Modelos de </a:t>
            </a:r>
            <a:r>
              <a:rPr lang="pt-BR" sz="2000" dirty="0" smtClean="0">
                <a:latin typeface="Arial Narrow" pitchFamily="34" charset="0"/>
              </a:rPr>
              <a:t>Gestão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Arial Narrow" pitchFamily="34" charset="0"/>
              </a:rPr>
              <a:t>Integração </a:t>
            </a:r>
            <a:r>
              <a:rPr lang="pt-BR" sz="2000" dirty="0" smtClean="0">
                <a:latin typeface="Arial Narrow" pitchFamily="34" charset="0"/>
              </a:rPr>
              <a:t>do Relacionamento com os CSP e </a:t>
            </a:r>
            <a:r>
              <a:rPr lang="pt-BR" sz="2000" dirty="0" smtClean="0">
                <a:latin typeface="Arial Narrow" pitchFamily="34" charset="0"/>
              </a:rPr>
              <a:t>CCI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000" dirty="0" err="1" smtClean="0">
                <a:latin typeface="Arial Narrow" pitchFamily="34" charset="0"/>
              </a:rPr>
              <a:t>Gestão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Estratégica</a:t>
            </a:r>
            <a:r>
              <a:rPr lang="en-US" sz="2000" dirty="0" smtClean="0">
                <a:latin typeface="Arial Narrow" pitchFamily="34" charset="0"/>
              </a:rPr>
              <a:t> dos </a:t>
            </a:r>
            <a:r>
              <a:rPr lang="en-US" sz="2000" dirty="0" err="1" smtClean="0">
                <a:latin typeface="Arial Narrow" pitchFamily="34" charset="0"/>
              </a:rPr>
              <a:t>Recursos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Humanos</a:t>
            </a:r>
            <a:endParaRPr lang="en-US" sz="2000" dirty="0" smtClean="0">
              <a:latin typeface="Arial Narrow" pitchFamily="34" charset="0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000" dirty="0" err="1" smtClean="0">
                <a:latin typeface="Arial Narrow" pitchFamily="34" charset="0"/>
              </a:rPr>
              <a:t>Estratégias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Integradas</a:t>
            </a:r>
            <a:r>
              <a:rPr lang="en-US" sz="2000" dirty="0" smtClean="0">
                <a:latin typeface="Arial Narrow" pitchFamily="34" charset="0"/>
              </a:rPr>
              <a:t> de </a:t>
            </a:r>
            <a:r>
              <a:rPr lang="en-US" sz="2000" dirty="0" err="1" smtClean="0">
                <a:latin typeface="Arial Narrow" pitchFamily="34" charset="0"/>
              </a:rPr>
              <a:t>Ensino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Formação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Investigação</a:t>
            </a:r>
            <a:r>
              <a:rPr lang="en-US" sz="2000" dirty="0" smtClean="0">
                <a:latin typeface="Arial Narrow" pitchFamily="34" charset="0"/>
              </a:rPr>
              <a:t> e </a:t>
            </a:r>
            <a:r>
              <a:rPr lang="en-US" sz="2000" dirty="0" err="1" smtClean="0">
                <a:latin typeface="Arial Narrow" pitchFamily="34" charset="0"/>
              </a:rPr>
              <a:t>Desenvolvimento</a:t>
            </a:r>
            <a:endParaRPr lang="en-US" sz="2000" dirty="0" smtClean="0">
              <a:latin typeface="Arial Narrow" pitchFamily="34" charset="0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000" dirty="0" err="1" smtClean="0">
                <a:latin typeface="Arial Narrow" pitchFamily="34" charset="0"/>
              </a:rPr>
              <a:t>Políticas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de </a:t>
            </a:r>
            <a:r>
              <a:rPr lang="en-US" sz="2000" dirty="0" err="1" smtClean="0">
                <a:latin typeface="Arial Narrow" pitchFamily="34" charset="0"/>
              </a:rPr>
              <a:t>Gestão</a:t>
            </a:r>
            <a:r>
              <a:rPr lang="en-US" sz="2000" dirty="0" smtClean="0">
                <a:latin typeface="Arial Narrow" pitchFamily="34" charset="0"/>
              </a:rPr>
              <a:t> da </a:t>
            </a:r>
            <a:r>
              <a:rPr lang="en-US" sz="2000" dirty="0" err="1" smtClean="0">
                <a:latin typeface="Arial Narrow" pitchFamily="34" charset="0"/>
              </a:rPr>
              <a:t>Inovação</a:t>
            </a:r>
            <a:r>
              <a:rPr lang="en-US" sz="2000" dirty="0" smtClean="0">
                <a:latin typeface="Arial Narrow" pitchFamily="34" charset="0"/>
              </a:rPr>
              <a:t> e da </a:t>
            </a:r>
            <a:r>
              <a:rPr lang="en-US" sz="2000" dirty="0" err="1" smtClean="0">
                <a:latin typeface="Arial Narrow" pitchFamily="34" charset="0"/>
              </a:rPr>
              <a:t>Qualidade</a:t>
            </a:r>
            <a:endParaRPr lang="pt-BR" sz="2000" dirty="0" smtClean="0">
              <a:latin typeface="Arial Narrow" pitchFamily="34" charset="0"/>
            </a:endParaRPr>
          </a:p>
          <a:p>
            <a:pPr lvl="1"/>
            <a:endParaRPr lang="pt-PT" sz="2000" dirty="0" smtClean="0">
              <a:latin typeface="Arial Narrow" pitchFamily="34" charset="0"/>
            </a:endParaRPr>
          </a:p>
          <a:p>
            <a:pPr lvl="1"/>
            <a:endParaRPr lang="pt-PT" sz="2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1"/>
          <p:cNvSpPr>
            <a:spLocks noChangeArrowheads="1"/>
          </p:cNvSpPr>
          <p:nvPr/>
        </p:nvSpPr>
        <p:spPr bwMode="auto">
          <a:xfrm>
            <a:off x="500034" y="1571612"/>
            <a:ext cx="828680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9900"/>
              </a:buClr>
            </a:pPr>
            <a:r>
              <a:rPr lang="pt-PT" sz="1400" dirty="0" smtClean="0">
                <a:solidFill>
                  <a:srgbClr val="000000"/>
                </a:solidFill>
                <a:latin typeface="Arial Narrow" pitchFamily="34" charset="0"/>
              </a:rPr>
              <a:t>Políticas </a:t>
            </a:r>
            <a:r>
              <a:rPr lang="pt-PT" sz="1400" dirty="0">
                <a:solidFill>
                  <a:srgbClr val="000000"/>
                </a:solidFill>
                <a:latin typeface="Arial Narrow" pitchFamily="34" charset="0"/>
              </a:rPr>
              <a:t>de </a:t>
            </a:r>
            <a:r>
              <a:rPr lang="pt-PT" sz="1400" b="1" dirty="0" smtClean="0">
                <a:solidFill>
                  <a:srgbClr val="000000"/>
                </a:solidFill>
                <a:latin typeface="Arial Narrow" pitchFamily="34" charset="0"/>
              </a:rPr>
              <a:t>gestão</a:t>
            </a:r>
            <a:r>
              <a:rPr lang="pt-PT" sz="1400" b="1" dirty="0" smtClean="0">
                <a:latin typeface="Arial Narrow" pitchFamily="34" charset="0"/>
              </a:rPr>
              <a:t> </a:t>
            </a:r>
            <a:r>
              <a:rPr lang="pt-PT" sz="1400" b="1" dirty="0" smtClean="0">
                <a:latin typeface="Arial Narrow" pitchFamily="34" charset="0"/>
              </a:rPr>
              <a:t>descentralizada </a:t>
            </a:r>
            <a:r>
              <a:rPr lang="pt-PT" sz="1400" dirty="0" smtClean="0">
                <a:latin typeface="Arial Narrow" pitchFamily="34" charset="0"/>
              </a:rPr>
              <a:t>(</a:t>
            </a:r>
            <a:r>
              <a:rPr lang="pt-PT" sz="1400" dirty="0" err="1" smtClean="0">
                <a:latin typeface="Arial Narrow" pitchFamily="34" charset="0"/>
              </a:rPr>
              <a:t>CRI’s</a:t>
            </a:r>
            <a:r>
              <a:rPr lang="pt-PT" sz="1400" dirty="0" smtClean="0">
                <a:latin typeface="Arial Narrow" pitchFamily="34" charset="0"/>
              </a:rPr>
              <a:t> e </a:t>
            </a:r>
            <a:r>
              <a:rPr lang="pt-PT" sz="1400" dirty="0" err="1" smtClean="0">
                <a:latin typeface="Arial Narrow" pitchFamily="34" charset="0"/>
              </a:rPr>
              <a:t>USF’s</a:t>
            </a:r>
            <a:r>
              <a:rPr lang="pt-PT" sz="1400" dirty="0" smtClean="0">
                <a:latin typeface="Arial Narrow" pitchFamily="34" charset="0"/>
              </a:rPr>
              <a:t>) orientada por </a:t>
            </a:r>
            <a:r>
              <a:rPr lang="pt-PT" sz="1400" dirty="0" smtClean="0">
                <a:latin typeface="Arial Narrow" pitchFamily="34" charset="0"/>
              </a:rPr>
              <a:t>resultados por forma a garantir globalmente ganhos em saúde</a:t>
            </a:r>
          </a:p>
          <a:p>
            <a:pPr>
              <a:buClr>
                <a:srgbClr val="FF9900"/>
              </a:buClr>
            </a:pPr>
            <a:endParaRPr lang="pt-PT" sz="1400" dirty="0" smtClean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1400" dirty="0" smtClean="0">
                <a:solidFill>
                  <a:srgbClr val="000000"/>
                </a:solidFill>
                <a:latin typeface="Arial Narrow" pitchFamily="34" charset="0"/>
              </a:rPr>
              <a:t>Desenvolvimento </a:t>
            </a:r>
            <a:r>
              <a:rPr lang="pt-PT" sz="1400" dirty="0">
                <a:solidFill>
                  <a:srgbClr val="000000"/>
                </a:solidFill>
                <a:latin typeface="Arial Narrow" pitchFamily="34" charset="0"/>
              </a:rPr>
              <a:t>dos profissionais apostando na </a:t>
            </a:r>
            <a:r>
              <a:rPr lang="pt-PT" sz="1400" b="1" dirty="0">
                <a:solidFill>
                  <a:srgbClr val="000000"/>
                </a:solidFill>
                <a:latin typeface="Arial Narrow" pitchFamily="34" charset="0"/>
              </a:rPr>
              <a:t>qualificação profissional </a:t>
            </a:r>
            <a:r>
              <a:rPr lang="pt-PT" sz="1400" dirty="0">
                <a:solidFill>
                  <a:srgbClr val="000000"/>
                </a:solidFill>
                <a:latin typeface="Arial Narrow" pitchFamily="34" charset="0"/>
              </a:rPr>
              <a:t>e no primado das </a:t>
            </a:r>
            <a:r>
              <a:rPr lang="pt-PT" sz="1400" b="1" dirty="0">
                <a:solidFill>
                  <a:srgbClr val="000000"/>
                </a:solidFill>
                <a:latin typeface="Arial Narrow" pitchFamily="34" charset="0"/>
              </a:rPr>
              <a:t>carreiras de enquadramento e hierarquia técnico-científica </a:t>
            </a:r>
          </a:p>
          <a:p>
            <a:pPr>
              <a:buClr>
                <a:srgbClr val="FF9900"/>
              </a:buClr>
            </a:pPr>
            <a:endParaRPr lang="pt-PT" sz="1400" dirty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1400" b="1" dirty="0">
                <a:latin typeface="Arial Narrow" pitchFamily="34" charset="0"/>
              </a:rPr>
              <a:t>Gestão por objectivos e de responsabilização pelos resultados </a:t>
            </a:r>
            <a:r>
              <a:rPr lang="pt-PT" sz="1400" dirty="0">
                <a:latin typeface="Arial Narrow" pitchFamily="34" charset="0"/>
              </a:rPr>
              <a:t>(</a:t>
            </a:r>
            <a:r>
              <a:rPr lang="pt-BR" sz="1400" dirty="0">
                <a:latin typeface="Arial Narrow" pitchFamily="34" charset="0"/>
              </a:rPr>
              <a:t>autonomia e responsabilização, contratualização externa e interna, monitorização</a:t>
            </a:r>
            <a:r>
              <a:rPr lang="pt-PT" sz="1400" dirty="0">
                <a:latin typeface="Arial Narrow" pitchFamily="34" charset="0"/>
              </a:rPr>
              <a:t> e publicação regular da informação)</a:t>
            </a:r>
          </a:p>
          <a:p>
            <a:pPr>
              <a:buClr>
                <a:srgbClr val="FF9900"/>
              </a:buClr>
            </a:pPr>
            <a:endParaRPr lang="pt-PT" sz="1400" dirty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1400" dirty="0">
                <a:solidFill>
                  <a:srgbClr val="000000"/>
                </a:solidFill>
                <a:latin typeface="Arial Narrow" pitchFamily="34" charset="0"/>
              </a:rPr>
              <a:t>Nivelamento com as </a:t>
            </a:r>
            <a:r>
              <a:rPr lang="pt-PT" sz="1400" dirty="0">
                <a:latin typeface="Arial Narrow" pitchFamily="34" charset="0"/>
              </a:rPr>
              <a:t>melhores práticas </a:t>
            </a:r>
            <a:r>
              <a:rPr lang="pt-PT" sz="1400" dirty="0">
                <a:solidFill>
                  <a:srgbClr val="000000"/>
                </a:solidFill>
                <a:latin typeface="Arial Narrow" pitchFamily="34" charset="0"/>
              </a:rPr>
              <a:t>com responsabilização por resultados nos diferentes níveis de </a:t>
            </a:r>
            <a:r>
              <a:rPr lang="pt-PT" sz="1400" dirty="0" smtClean="0">
                <a:solidFill>
                  <a:srgbClr val="000000"/>
                </a:solidFill>
                <a:latin typeface="Arial Narrow" pitchFamily="34" charset="0"/>
              </a:rPr>
              <a:t>gestão</a:t>
            </a:r>
            <a:endParaRPr lang="pt-BR" sz="1400" dirty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endParaRPr lang="pt-PT" sz="1400" dirty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1400" dirty="0">
                <a:latin typeface="Arial Narrow" pitchFamily="34" charset="0"/>
              </a:rPr>
              <a:t>Melhoria da </a:t>
            </a:r>
            <a:r>
              <a:rPr lang="pt-PT" sz="1400" b="1" dirty="0">
                <a:latin typeface="Arial Narrow" pitchFamily="34" charset="0"/>
              </a:rPr>
              <a:t>qualidade e da eficiência </a:t>
            </a:r>
            <a:r>
              <a:rPr lang="pt-PT" sz="1400" b="1" dirty="0" smtClean="0">
                <a:latin typeface="Arial Narrow" pitchFamily="34" charset="0"/>
              </a:rPr>
              <a:t>operacional</a:t>
            </a:r>
            <a:endParaRPr lang="pt-PT" sz="1400" b="1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endParaRPr lang="pt-PT" sz="140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1400" b="1" dirty="0" smtClean="0">
                <a:latin typeface="Arial Narrow" pitchFamily="34" charset="0"/>
              </a:rPr>
              <a:t>Racionalidade </a:t>
            </a:r>
            <a:r>
              <a:rPr lang="pt-PT" sz="1400" b="1" dirty="0" smtClean="0">
                <a:latin typeface="Arial Narrow" pitchFamily="34" charset="0"/>
              </a:rPr>
              <a:t>e Optimização </a:t>
            </a:r>
            <a:r>
              <a:rPr lang="pt-PT" sz="1400" dirty="0" smtClean="0">
                <a:latin typeface="Arial Narrow" pitchFamily="34" charset="0"/>
              </a:rPr>
              <a:t>na gestão dos recursos sem comprometer a </a:t>
            </a:r>
            <a:r>
              <a:rPr lang="pt-PT" sz="1400" b="1" dirty="0" smtClean="0">
                <a:latin typeface="Arial Narrow" pitchFamily="34" charset="0"/>
              </a:rPr>
              <a:t>Equidade</a:t>
            </a:r>
            <a:endParaRPr lang="pt-PT" sz="1400" b="1" dirty="0" smtClean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endParaRPr lang="pt-PT" sz="1400" dirty="0" smtClean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1400" dirty="0" smtClean="0">
                <a:latin typeface="Arial Narrow" pitchFamily="34" charset="0"/>
              </a:rPr>
              <a:t>Promover a </a:t>
            </a:r>
            <a:r>
              <a:rPr lang="pt-PT" sz="1400" b="1" dirty="0" smtClean="0">
                <a:latin typeface="Arial Narrow" pitchFamily="34" charset="0"/>
              </a:rPr>
              <a:t>Sustentabilidade </a:t>
            </a:r>
            <a:r>
              <a:rPr lang="pt-PT" sz="1400" b="1" dirty="0" smtClean="0">
                <a:latin typeface="Arial Narrow" pitchFamily="34" charset="0"/>
              </a:rPr>
              <a:t>do SNS </a:t>
            </a:r>
            <a:r>
              <a:rPr lang="pt-PT" sz="1400" dirty="0" smtClean="0">
                <a:latin typeface="Arial Narrow" pitchFamily="34" charset="0"/>
              </a:rPr>
              <a:t>corrigindo os efeitos negativos da combinação </a:t>
            </a:r>
            <a:r>
              <a:rPr lang="pt-PT" sz="1400" dirty="0" err="1" smtClean="0">
                <a:latin typeface="Arial Narrow" pitchFamily="34" charset="0"/>
              </a:rPr>
              <a:t>público-privado</a:t>
            </a:r>
            <a:r>
              <a:rPr lang="pt-PT" sz="1400" dirty="0" smtClean="0">
                <a:latin typeface="Arial Narrow" pitchFamily="34" charset="0"/>
              </a:rPr>
              <a:t> </a:t>
            </a:r>
            <a:endParaRPr lang="pt-PT" sz="1400" dirty="0" smtClean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endParaRPr lang="pt-PT" sz="1400" dirty="0" smtClean="0">
              <a:latin typeface="Arial Narrow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1400" dirty="0" smtClean="0">
                <a:solidFill>
                  <a:srgbClr val="000000"/>
                </a:solidFill>
                <a:latin typeface="Arial Narrow" pitchFamily="34" charset="0"/>
              </a:rPr>
              <a:t>Promoção do </a:t>
            </a:r>
            <a:r>
              <a:rPr lang="pt-PT" sz="1400" b="1" dirty="0" smtClean="0">
                <a:solidFill>
                  <a:srgbClr val="000000"/>
                </a:solidFill>
                <a:latin typeface="Arial Narrow" pitchFamily="34" charset="0"/>
              </a:rPr>
              <a:t>Trabalho </a:t>
            </a:r>
            <a:r>
              <a:rPr lang="pt-PT" sz="1400" b="1" dirty="0" smtClean="0">
                <a:solidFill>
                  <a:srgbClr val="000000"/>
                </a:solidFill>
                <a:latin typeface="Arial Narrow" pitchFamily="34" charset="0"/>
              </a:rPr>
              <a:t>em </a:t>
            </a:r>
            <a:r>
              <a:rPr lang="pt-PT" sz="1400" b="1" dirty="0" smtClean="0">
                <a:solidFill>
                  <a:srgbClr val="000000"/>
                </a:solidFill>
                <a:latin typeface="Arial Narrow" pitchFamily="34" charset="0"/>
              </a:rPr>
              <a:t>Rede</a:t>
            </a:r>
            <a:endParaRPr lang="pt-BR" sz="1400" b="1" dirty="0" smtClean="0">
              <a:latin typeface="Arial Narrow" pitchFamily="34" charset="0"/>
            </a:endParaRPr>
          </a:p>
          <a:p>
            <a:pPr>
              <a:buClr>
                <a:srgbClr val="FF9900"/>
              </a:buClr>
              <a:buFont typeface="Wingdings" pitchFamily="2" charset="2"/>
              <a:buChar char="§"/>
            </a:pPr>
            <a:endParaRPr lang="pt-PT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ângulo 13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8" name="Conexão recta 17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14744" y="285728"/>
            <a:ext cx="5429256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Reflexões Finais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28596" y="857232"/>
            <a:ext cx="8429684" cy="4001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 smtClean="0">
                <a:latin typeface="Arial Narrow" pitchFamily="34" charset="0"/>
              </a:rPr>
              <a:t>Um </a:t>
            </a:r>
            <a:r>
              <a:rPr lang="pt-PT" sz="2000" b="1" dirty="0">
                <a:latin typeface="Arial Narrow" pitchFamily="34" charset="0"/>
              </a:rPr>
              <a:t>Novo Modelo </a:t>
            </a:r>
            <a:r>
              <a:rPr lang="pt-PT" sz="2000" b="1" dirty="0" smtClean="0">
                <a:latin typeface="Arial Narrow" pitchFamily="34" charset="0"/>
              </a:rPr>
              <a:t>de Sistema de Saúde</a:t>
            </a:r>
            <a:endParaRPr lang="pt-PT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547813" y="2205038"/>
            <a:ext cx="1827212" cy="6477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tIns="0" rIns="36000" bIns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2000" dirty="0">
              <a:latin typeface="Arial Narrow" pitchFamily="34" charset="0"/>
            </a:endParaRP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676400" y="2276475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 dirty="0">
                <a:latin typeface="Arial Narrow" pitchFamily="34" charset="0"/>
              </a:rPr>
              <a:t>Envolvimento </a:t>
            </a:r>
          </a:p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 dirty="0">
                <a:latin typeface="Arial Narrow" pitchFamily="34" charset="0"/>
              </a:rPr>
              <a:t>dos Profissionais</a:t>
            </a:r>
            <a:endParaRPr lang="pt-PT" sz="1200" b="1" dirty="0">
              <a:latin typeface="Arial Narrow" pitchFamily="34" charset="0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5508625" y="2203450"/>
            <a:ext cx="1827213" cy="720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tIns="0" rIns="36000" bIns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pt-PT" sz="2000">
              <a:latin typeface="+mn-lt"/>
            </a:endParaRP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5580063" y="2276475"/>
            <a:ext cx="1676400" cy="646331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>
                <a:latin typeface="Arial Narrow" pitchFamily="34" charset="0"/>
              </a:rPr>
              <a:t>Desenvolvimento</a:t>
            </a:r>
          </a:p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>
                <a:latin typeface="Arial Narrow" pitchFamily="34" charset="0"/>
              </a:rPr>
              <a:t>dos Recursos </a:t>
            </a:r>
          </a:p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>
                <a:latin typeface="Arial Narrow" pitchFamily="34" charset="0"/>
              </a:rPr>
              <a:t>Humanos</a:t>
            </a:r>
            <a:endParaRPr lang="pt-PT" sz="1200" b="1">
              <a:latin typeface="Arial Narrow" pitchFamily="34" charset="0"/>
            </a:endParaRP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323850" y="3068638"/>
            <a:ext cx="1827213" cy="5762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0" rIns="36000" bIns="0" anchor="ctr"/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pt-PT">
              <a:latin typeface="+mn-lt"/>
            </a:endParaRP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447675" y="3141663"/>
            <a:ext cx="1676400" cy="457200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 dirty="0">
                <a:latin typeface="Arial Narrow" pitchFamily="34" charset="0"/>
              </a:rPr>
              <a:t>Reengenharia </a:t>
            </a:r>
          </a:p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 dirty="0">
                <a:latin typeface="Arial Narrow" pitchFamily="34" charset="0"/>
              </a:rPr>
              <a:t>de Processos</a:t>
            </a:r>
            <a:endParaRPr lang="pt-PT" sz="1200" b="1" dirty="0">
              <a:latin typeface="Arial Narrow" pitchFamily="34" charset="0"/>
            </a:endParaRP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3536950" y="3068638"/>
            <a:ext cx="1827213" cy="576262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tIns="0" rIns="36000" bIns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pt-PT" sz="2000">
              <a:latin typeface="+mn-lt"/>
            </a:endParaRP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3635375" y="3116263"/>
            <a:ext cx="1600200" cy="457200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 dirty="0">
                <a:latin typeface="Arial Narrow" pitchFamily="34" charset="0"/>
              </a:rPr>
              <a:t>Descentralização</a:t>
            </a:r>
          </a:p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 dirty="0">
                <a:latin typeface="Arial Narrow" pitchFamily="34" charset="0"/>
              </a:rPr>
              <a:t>da Gestão </a:t>
            </a:r>
            <a:endParaRPr lang="pt-PT" sz="1200" dirty="0">
              <a:latin typeface="Arial Narrow" pitchFamily="34" charset="0"/>
            </a:endParaRP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6877050" y="3068638"/>
            <a:ext cx="1827213" cy="600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0" rIns="36000" bIns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1200" dirty="0">
              <a:latin typeface="Trebuchet MS" pitchFamily="34" charset="0"/>
            </a:endParaRP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6877050" y="3116263"/>
            <a:ext cx="1752600" cy="457200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 dirty="0">
                <a:latin typeface="Arial Narrow" pitchFamily="34" charset="0"/>
              </a:rPr>
              <a:t>Melhoria Contínua</a:t>
            </a:r>
          </a:p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BR" sz="1200" b="1" dirty="0">
                <a:latin typeface="Arial Narrow" pitchFamily="34" charset="0"/>
              </a:rPr>
              <a:t>da </a:t>
            </a:r>
            <a:r>
              <a:rPr lang="pt-BR" sz="1200" b="1" dirty="0" smtClean="0">
                <a:latin typeface="Arial Narrow" pitchFamily="34" charset="0"/>
              </a:rPr>
              <a:t>Qualidade</a:t>
            </a:r>
            <a:endParaRPr lang="pt-PT" sz="1200" b="1" dirty="0">
              <a:latin typeface="Arial Narrow" pitchFamily="34" charset="0"/>
            </a:endParaRPr>
          </a:p>
        </p:txBody>
      </p:sp>
      <p:sp>
        <p:nvSpPr>
          <p:cNvPr id="116752" name="AutoShape 16"/>
          <p:cNvSpPr>
            <a:spLocks noChangeArrowheads="1"/>
          </p:cNvSpPr>
          <p:nvPr/>
        </p:nvSpPr>
        <p:spPr bwMode="auto">
          <a:xfrm>
            <a:off x="323850" y="3860800"/>
            <a:ext cx="8378825" cy="431800"/>
          </a:xfrm>
          <a:prstGeom prst="roundRect">
            <a:avLst>
              <a:gd name="adj" fmla="val 6120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tIns="0" rIns="36000" bIns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2000">
              <a:latin typeface="+mn-lt"/>
            </a:endParaRPr>
          </a:p>
        </p:txBody>
      </p:sp>
      <p:sp>
        <p:nvSpPr>
          <p:cNvPr id="39951" name="Rectangle 17"/>
          <p:cNvSpPr>
            <a:spLocks noChangeArrowheads="1"/>
          </p:cNvSpPr>
          <p:nvPr/>
        </p:nvSpPr>
        <p:spPr bwMode="auto">
          <a:xfrm>
            <a:off x="1142976" y="3929066"/>
            <a:ext cx="70009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latin typeface="Arial Narrow" pitchFamily="34" charset="0"/>
              </a:rPr>
              <a:t>Gestão favorável à criação de um clima organizacional inovador e dinâmico</a:t>
            </a:r>
            <a:endParaRPr lang="pt-BR" sz="1400" b="1" dirty="0">
              <a:solidFill>
                <a:srgbClr val="3333FF"/>
              </a:solidFill>
              <a:latin typeface="Arial Narrow" pitchFamily="34" charset="0"/>
            </a:endParaRPr>
          </a:p>
        </p:txBody>
      </p:sp>
      <p:sp>
        <p:nvSpPr>
          <p:cNvPr id="116754" name="AutoShape 18"/>
          <p:cNvSpPr>
            <a:spLocks noChangeArrowheads="1"/>
          </p:cNvSpPr>
          <p:nvPr/>
        </p:nvSpPr>
        <p:spPr bwMode="auto">
          <a:xfrm>
            <a:off x="323850" y="4425960"/>
            <a:ext cx="8362950" cy="503238"/>
          </a:xfrm>
          <a:prstGeom prst="roundRect">
            <a:avLst>
              <a:gd name="adj" fmla="val 6120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tIns="0" rIns="36000" bIns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2000">
              <a:latin typeface="+mn-lt"/>
            </a:endParaRP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2309839" y="4500570"/>
            <a:ext cx="60483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Clr>
                <a:srgbClr val="FF9900"/>
              </a:buClr>
            </a:pPr>
            <a:r>
              <a:rPr lang="en-US" sz="1400" dirty="0" err="1" smtClean="0">
                <a:latin typeface="Arial Narrow" pitchFamily="34" charset="0"/>
              </a:rPr>
              <a:t>Políticas</a:t>
            </a:r>
            <a:r>
              <a:rPr lang="en-US" sz="1400" dirty="0" smtClean="0">
                <a:latin typeface="Arial Narrow" pitchFamily="34" charset="0"/>
              </a:rPr>
              <a:t> de </a:t>
            </a:r>
            <a:r>
              <a:rPr lang="en-US" sz="1400" dirty="0" err="1" smtClean="0">
                <a:latin typeface="Arial Narrow" pitchFamily="34" charset="0"/>
              </a:rPr>
              <a:t>Gestão</a:t>
            </a:r>
            <a:r>
              <a:rPr lang="en-US" sz="1400" dirty="0" smtClean="0">
                <a:latin typeface="Arial Narrow" pitchFamily="34" charset="0"/>
              </a:rPr>
              <a:t> e </a:t>
            </a:r>
            <a:r>
              <a:rPr lang="en-US" sz="1400" dirty="0" err="1" smtClean="0">
                <a:latin typeface="Arial Narrow" pitchFamily="34" charset="0"/>
              </a:rPr>
              <a:t>Desenvolvimento</a:t>
            </a:r>
            <a:r>
              <a:rPr lang="en-US" sz="1400" dirty="0" smtClean="0">
                <a:latin typeface="Arial Narrow" pitchFamily="34" charset="0"/>
              </a:rPr>
              <a:t> de </a:t>
            </a:r>
            <a:r>
              <a:rPr lang="en-US" sz="1400" dirty="0" err="1" smtClean="0">
                <a:latin typeface="Arial Narrow" pitchFamily="34" charset="0"/>
              </a:rPr>
              <a:t>Pessoal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39956" name="Rectangle 22"/>
          <p:cNvSpPr>
            <a:spLocks noChangeArrowheads="1"/>
          </p:cNvSpPr>
          <p:nvPr/>
        </p:nvSpPr>
        <p:spPr bwMode="auto">
          <a:xfrm>
            <a:off x="393702" y="5072074"/>
            <a:ext cx="8393140" cy="461665"/>
          </a:xfrm>
          <a:prstGeom prst="rect">
            <a:avLst/>
          </a:prstGeom>
          <a:solidFill>
            <a:srgbClr val="33CCFF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PT" sz="1200" b="1" dirty="0">
                <a:latin typeface="Arial Narrow" pitchFamily="34" charset="0"/>
              </a:rPr>
              <a:t>Eficiência na Gestão dos </a:t>
            </a:r>
            <a:r>
              <a:rPr lang="pt-PT" sz="1200" b="1" dirty="0" smtClean="0">
                <a:latin typeface="Arial Narrow" pitchFamily="34" charset="0"/>
              </a:rPr>
              <a:t>Recursos - Melhoria </a:t>
            </a:r>
            <a:r>
              <a:rPr lang="pt-PT" sz="1200" b="1" dirty="0">
                <a:latin typeface="Arial Narrow" pitchFamily="34" charset="0"/>
              </a:rPr>
              <a:t>Contínua da </a:t>
            </a:r>
            <a:r>
              <a:rPr lang="pt-PT" sz="1200" b="1" dirty="0" smtClean="0">
                <a:latin typeface="Arial Narrow" pitchFamily="34" charset="0"/>
              </a:rPr>
              <a:t>Qualidade</a:t>
            </a:r>
          </a:p>
          <a:p>
            <a:pPr marL="342900" indent="-342900" algn="ctr">
              <a:buClr>
                <a:srgbClr val="000066"/>
              </a:buClr>
              <a:buFont typeface="Wingdings" pitchFamily="2" charset="2"/>
              <a:buNone/>
            </a:pPr>
            <a:r>
              <a:rPr lang="pt-PT" sz="1200" b="1" dirty="0" smtClean="0">
                <a:latin typeface="Arial Narrow" pitchFamily="34" charset="0"/>
              </a:rPr>
              <a:t>SUSTENTABILIDADE</a:t>
            </a:r>
            <a:endParaRPr lang="pt-PT" sz="1200" b="1" dirty="0">
              <a:latin typeface="Arial Narrow" pitchFamily="34" charset="0"/>
            </a:endParaRPr>
          </a:p>
        </p:txBody>
      </p:sp>
      <p:cxnSp>
        <p:nvCxnSpPr>
          <p:cNvPr id="39957" name="AutoShape 23"/>
          <p:cNvCxnSpPr>
            <a:cxnSpLocks noChangeShapeType="1"/>
            <a:stCxn id="116742" idx="1"/>
            <a:endCxn id="116746" idx="0"/>
          </p:cNvCxnSpPr>
          <p:nvPr/>
        </p:nvCxnSpPr>
        <p:spPr bwMode="auto">
          <a:xfrm rot="10800000" flipV="1">
            <a:off x="1238250" y="2528888"/>
            <a:ext cx="309563" cy="539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8" name="AutoShape 24"/>
          <p:cNvCxnSpPr>
            <a:cxnSpLocks noChangeShapeType="1"/>
          </p:cNvCxnSpPr>
          <p:nvPr/>
        </p:nvCxnSpPr>
        <p:spPr bwMode="auto">
          <a:xfrm>
            <a:off x="3375025" y="2565400"/>
            <a:ext cx="1076325" cy="539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9" name="AutoShape 25"/>
          <p:cNvCxnSpPr>
            <a:cxnSpLocks noChangeShapeType="1"/>
          </p:cNvCxnSpPr>
          <p:nvPr/>
        </p:nvCxnSpPr>
        <p:spPr bwMode="auto">
          <a:xfrm rot="-5400000">
            <a:off x="4727575" y="2289175"/>
            <a:ext cx="504825" cy="10572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60" name="AutoShape 26"/>
          <p:cNvCxnSpPr>
            <a:cxnSpLocks noChangeShapeType="1"/>
            <a:stCxn id="116744" idx="3"/>
          </p:cNvCxnSpPr>
          <p:nvPr/>
        </p:nvCxnSpPr>
        <p:spPr bwMode="auto">
          <a:xfrm>
            <a:off x="7335838" y="2563813"/>
            <a:ext cx="476250" cy="5048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ângulo 32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6" name="Conexão recta 35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714744" y="285728"/>
            <a:ext cx="5429256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Reflexões Finais</a:t>
            </a:r>
            <a:endParaRPr lang="pt-P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ângulo 29"/>
          <p:cNvSpPr/>
          <p:nvPr/>
        </p:nvSpPr>
        <p:spPr>
          <a:xfrm>
            <a:off x="2388594" y="1477020"/>
            <a:ext cx="3969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Clr>
                <a:srgbClr val="FF9900"/>
              </a:buClr>
            </a:pPr>
            <a:r>
              <a:rPr lang="pt-BR" sz="1400" dirty="0" smtClean="0">
                <a:latin typeface="Arial Narrow" pitchFamily="34" charset="0"/>
              </a:rPr>
              <a:t>Universalidade, Equidade, Integração de </a:t>
            </a:r>
            <a:r>
              <a:rPr lang="pt-BR" sz="1400" dirty="0" smtClean="0">
                <a:latin typeface="Arial Narrow" pitchFamily="34" charset="0"/>
              </a:rPr>
              <a:t>Cuidados</a:t>
            </a:r>
          </a:p>
          <a:p>
            <a:pPr lvl="1" algn="ctr">
              <a:buClr>
                <a:srgbClr val="FF9900"/>
              </a:buClr>
            </a:pPr>
            <a:r>
              <a:rPr lang="pt-BR" sz="1400" dirty="0" smtClean="0">
                <a:latin typeface="Arial Narrow" pitchFamily="34" charset="0"/>
              </a:rPr>
              <a:t>Transparência e Responsabilidade </a:t>
            </a:r>
            <a:r>
              <a:rPr lang="pt-BR" sz="1400" dirty="0" smtClean="0">
                <a:latin typeface="Arial Narrow" pitchFamily="34" charset="0"/>
              </a:rPr>
              <a:t>Social</a:t>
            </a:r>
            <a:endParaRPr lang="pt-BR" sz="1400" dirty="0">
              <a:latin typeface="Arial Narrow" pitchFamily="34" charset="0"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28596" y="857232"/>
            <a:ext cx="8429684" cy="4001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 smtClean="0">
                <a:latin typeface="Arial Narrow" pitchFamily="34" charset="0"/>
              </a:rPr>
              <a:t>Um </a:t>
            </a:r>
            <a:r>
              <a:rPr lang="pt-PT" sz="2000" b="1" dirty="0">
                <a:latin typeface="Arial Narrow" pitchFamily="34" charset="0"/>
              </a:rPr>
              <a:t>Novo Modelo </a:t>
            </a:r>
            <a:r>
              <a:rPr lang="pt-PT" sz="2000" b="1" dirty="0" smtClean="0">
                <a:latin typeface="Arial Narrow" pitchFamily="34" charset="0"/>
              </a:rPr>
              <a:t>de Sistema de Saúde</a:t>
            </a:r>
            <a:endParaRPr lang="pt-PT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42910" y="2428868"/>
            <a:ext cx="7772400" cy="885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Sustentabilidade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e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Regulação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em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Saúde</a:t>
            </a: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10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exão recta 11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42910" y="121442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atin typeface="Arial Narrow" pitchFamily="34" charset="0"/>
              </a:rPr>
              <a:t>Segurança</a:t>
            </a:r>
            <a:r>
              <a:rPr lang="en-US" sz="3600" dirty="0" smtClean="0">
                <a:latin typeface="Arial Narrow" pitchFamily="34" charset="0"/>
              </a:rPr>
              <a:t> dos </a:t>
            </a:r>
            <a:r>
              <a:rPr lang="en-US" sz="3600" dirty="0" err="1" smtClean="0">
                <a:latin typeface="Arial Narrow" pitchFamily="34" charset="0"/>
              </a:rPr>
              <a:t>Cuidados</a:t>
            </a:r>
            <a:r>
              <a:rPr lang="en-US" sz="3600" dirty="0" smtClean="0">
                <a:latin typeface="Arial Narrow" pitchFamily="34" charset="0"/>
              </a:rPr>
              <a:t> de </a:t>
            </a:r>
            <a:r>
              <a:rPr lang="en-US" sz="3600" dirty="0" err="1" smtClean="0">
                <a:latin typeface="Arial Narrow" pitchFamily="34" charset="0"/>
              </a:rPr>
              <a:t>Saúde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vs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Sustentabilidade</a:t>
            </a:r>
            <a:r>
              <a:rPr lang="en-US" sz="3600" dirty="0" smtClean="0">
                <a:latin typeface="Arial Narrow" pitchFamily="34" charset="0"/>
              </a:rPr>
              <a:t> do </a:t>
            </a:r>
            <a:r>
              <a:rPr lang="en-US" sz="3600" dirty="0" err="1" smtClean="0">
                <a:latin typeface="Arial Narrow" pitchFamily="34" charset="0"/>
              </a:rPr>
              <a:t>Sistema</a:t>
            </a:r>
            <a:r>
              <a:rPr lang="en-US" sz="3600" dirty="0" smtClean="0">
                <a:latin typeface="Arial Narrow" pitchFamily="34" charset="0"/>
              </a:rPr>
              <a:t> de </a:t>
            </a:r>
            <a:r>
              <a:rPr lang="en-US" sz="3600" dirty="0" err="1" smtClean="0">
                <a:latin typeface="Arial Narrow" pitchFamily="34" charset="0"/>
              </a:rPr>
              <a:t>Saúde</a:t>
            </a:r>
            <a:endParaRPr lang="pt-PT" sz="3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43042" y="5407239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err="1" smtClean="0">
                <a:latin typeface="Arial Narrow" pitchFamily="34" charset="0"/>
              </a:rPr>
              <a:t>Fundação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Calouste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Gulbenkian</a:t>
            </a:r>
            <a:r>
              <a:rPr lang="en-US" sz="1400" dirty="0" smtClean="0">
                <a:latin typeface="Arial Narrow" pitchFamily="34" charset="0"/>
              </a:rPr>
              <a:t> 02 de </a:t>
            </a:r>
            <a:r>
              <a:rPr lang="en-US" sz="1400" dirty="0" err="1" smtClean="0">
                <a:latin typeface="Arial Narrow" pitchFamily="34" charset="0"/>
              </a:rPr>
              <a:t>Junho</a:t>
            </a:r>
            <a:r>
              <a:rPr lang="en-US" sz="1400" dirty="0" smtClean="0">
                <a:latin typeface="Arial Narrow" pitchFamily="34" charset="0"/>
              </a:rPr>
              <a:t> de 2010</a:t>
            </a:r>
            <a:endParaRPr lang="pt-PT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500166" y="477418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 Narrow" pitchFamily="34" charset="0"/>
              </a:rPr>
              <a:t>Adalberto Campos Fernandes - ENSP UNL</a:t>
            </a:r>
            <a:endParaRPr lang="pt-PT" dirty="0">
              <a:latin typeface="Arial Narrow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1000100" y="3586170"/>
            <a:ext cx="728667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1357290" y="3763036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Arial Narrow" pitchFamily="34" charset="0"/>
              </a:rPr>
              <a:t>Muito Obrigado</a:t>
            </a:r>
            <a:endParaRPr lang="pt-PT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1538" y="2285992"/>
            <a:ext cx="7553323" cy="3109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PT" sz="2800" dirty="0" smtClean="0">
                <a:latin typeface="Arial Narrow" pitchFamily="34" charset="0"/>
              </a:rPr>
              <a:t>A especificidade do Bem saúde</a:t>
            </a:r>
          </a:p>
          <a:p>
            <a:pPr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PT" sz="2800" dirty="0" smtClean="0">
                <a:latin typeface="Arial Narrow" pitchFamily="34" charset="0"/>
              </a:rPr>
              <a:t>Os objectivos </a:t>
            </a:r>
            <a:r>
              <a:rPr lang="pt-PT" sz="2800" dirty="0" smtClean="0">
                <a:latin typeface="Arial Narrow" pitchFamily="34" charset="0"/>
              </a:rPr>
              <a:t>das </a:t>
            </a:r>
            <a:r>
              <a:rPr lang="pt-PT" sz="2800" dirty="0" smtClean="0">
                <a:latin typeface="Arial Narrow" pitchFamily="34" charset="0"/>
              </a:rPr>
              <a:t>políticas de saúde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O sistema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de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saúde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e os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modelos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de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financiamento </a:t>
            </a:r>
            <a:endParaRPr kumimoji="0" lang="pt-PT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O controlo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da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despesa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, o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acesso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e a </a:t>
            </a:r>
            <a:r>
              <a:rPr kumimoji="0" lang="pt-P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equidade</a:t>
            </a:r>
            <a:endParaRPr kumimoji="0" lang="pt-PT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PT" sz="2800" dirty="0" smtClean="0">
                <a:latin typeface="Arial Narrow" pitchFamily="34" charset="0"/>
              </a:rPr>
              <a:t>A </a:t>
            </a:r>
            <a:r>
              <a:rPr lang="pt-PT" sz="2800" dirty="0" smtClean="0">
                <a:latin typeface="Arial Narrow" pitchFamily="34" charset="0"/>
              </a:rPr>
              <a:t>actualidade do tema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tabLst/>
              <a:defRPr/>
            </a:pPr>
            <a:endParaRPr kumimoji="0" lang="pt-PT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Conexão recta 9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642910" y="1071546"/>
            <a:ext cx="7772400" cy="885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Sustentabilidade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e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Regulação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em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Saúde</a:t>
            </a: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850" y="642918"/>
            <a:ext cx="8569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pt-PT" sz="1200" dirty="0">
                <a:latin typeface="Trebuchet MS" pitchFamily="34" charset="0"/>
              </a:rPr>
              <a:t>A </a:t>
            </a:r>
            <a:r>
              <a:rPr lang="pt-PT" sz="1200" dirty="0">
                <a:solidFill>
                  <a:srgbClr val="3333FF"/>
                </a:solidFill>
                <a:latin typeface="Trebuchet MS" pitchFamily="34" charset="0"/>
              </a:rPr>
              <a:t>Prestação de Cuidados de Saúde</a:t>
            </a:r>
            <a:r>
              <a:rPr lang="pt-PT" sz="1200" dirty="0">
                <a:latin typeface="Trebuchet MS" pitchFamily="34" charset="0"/>
              </a:rPr>
              <a:t> caracteriza-se por ser um processo, em permanente mudança, em consequência dos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pt-PT" sz="1200" dirty="0">
                <a:latin typeface="Trebuchet MS" pitchFamily="34" charset="0"/>
              </a:rPr>
              <a:t>constantes avanços tecnológicos, das modificações sociais e políticas e dos constrangimentos económicos.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pt-PT" sz="1200" dirty="0">
                <a:latin typeface="Trebuchet MS" pitchFamily="34" charset="0"/>
              </a:rPr>
              <a:t>O impacto económico global, da prestação de cuidados de saúde, tem sido condicionado por:</a:t>
            </a:r>
          </a:p>
          <a:p>
            <a:pPr marL="342900" indent="-342900"/>
            <a:endParaRPr lang="pt-PT" sz="1200" dirty="0">
              <a:latin typeface="Trebuchet MS" pitchFamily="34" charset="0"/>
            </a:endParaRPr>
          </a:p>
          <a:p>
            <a:pPr marL="342900" indent="-342900">
              <a:buClr>
                <a:srgbClr val="FF9900"/>
              </a:buClr>
              <a:buFont typeface="Wingdings" pitchFamily="2" charset="2"/>
              <a:buChar char="§"/>
            </a:pPr>
            <a:r>
              <a:rPr lang="pt-PT" sz="1200" dirty="0">
                <a:solidFill>
                  <a:srgbClr val="3333FF"/>
                </a:solidFill>
                <a:latin typeface="Trebuchet MS" pitchFamily="34" charset="0"/>
              </a:rPr>
              <a:t>Envelhecimento  </a:t>
            </a:r>
          </a:p>
          <a:p>
            <a:pPr marL="342900" indent="-342900">
              <a:buClr>
                <a:srgbClr val="FF99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3333FF"/>
                </a:solidFill>
                <a:latin typeface="Trebuchet MS" pitchFamily="34" charset="0"/>
              </a:rPr>
              <a:t>Incorporação de Novas Tecnologias</a:t>
            </a:r>
            <a:endParaRPr lang="pt-PT" sz="1200" dirty="0">
              <a:solidFill>
                <a:srgbClr val="3333FF"/>
              </a:solidFill>
              <a:latin typeface="Trebuchet MS" pitchFamily="34" charset="0"/>
            </a:endParaRPr>
          </a:p>
          <a:p>
            <a:pPr marL="342900" indent="-342900">
              <a:buClr>
                <a:srgbClr val="FF99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3333FF"/>
                </a:solidFill>
                <a:latin typeface="Trebuchet MS" pitchFamily="34" charset="0"/>
              </a:rPr>
              <a:t>Repartição dos Recursos por um número, cada vez, maior de Prestadores e de Consumidores</a:t>
            </a:r>
            <a:endParaRPr lang="pt-PT" sz="1200" dirty="0">
              <a:solidFill>
                <a:srgbClr val="3333FF"/>
              </a:solidFill>
              <a:latin typeface="Trebuchet MS" pitchFamily="34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95288" y="2285992"/>
            <a:ext cx="1655762" cy="30956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0825" y="3286131"/>
            <a:ext cx="1944688" cy="12249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itchFamily="34" charset="0"/>
              </a:rPr>
              <a:t>A </a:t>
            </a:r>
            <a:r>
              <a:rPr lang="pt-BR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itchFamily="34" charset="0"/>
              </a:rPr>
              <a:t>Dimensão</a:t>
            </a:r>
            <a:endParaRPr lang="pt-BR" sz="16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itchFamily="34" charset="0"/>
              </a:rPr>
              <a:t>Económica</a:t>
            </a: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itchFamily="34" charset="0"/>
              </a:rPr>
              <a:t> 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itchFamily="34" charset="0"/>
              </a:rPr>
              <a:t>Social </a:t>
            </a:r>
            <a:r>
              <a:rPr lang="pt-BR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itchFamily="34" charset="0"/>
              </a:rPr>
              <a:t>da</a:t>
            </a:r>
            <a:endParaRPr lang="pt-BR" sz="16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itchFamily="34" charset="0"/>
              </a:rPr>
              <a:t>Saúde</a:t>
            </a:r>
            <a:endParaRPr lang="pt-PT" sz="1600" b="1" u="sng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1" name="Picture 16" descr="Current health expenditure by function of health care, 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950" y="2357430"/>
            <a:ext cx="6753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357422" y="5500702"/>
            <a:ext cx="650085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1000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expenditure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function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Current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expenditure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function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err="1">
                <a:latin typeface="Arial" pitchFamily="34" charset="0"/>
                <a:cs typeface="Arial" pitchFamily="34" charset="0"/>
              </a:rPr>
              <a:t>care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, 2005</a:t>
            </a:r>
            <a:br>
              <a:rPr lang="pt-PT" sz="1000" dirty="0">
                <a:latin typeface="Arial" pitchFamily="34" charset="0"/>
                <a:cs typeface="Arial" pitchFamily="34" charset="0"/>
              </a:rPr>
            </a:br>
            <a:r>
              <a:rPr lang="pt-PT" sz="1000" i="1" dirty="0" err="1">
                <a:latin typeface="Arial" pitchFamily="34" charset="0"/>
                <a:cs typeface="Arial" pitchFamily="34" charset="0"/>
              </a:rPr>
              <a:t>Countries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are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ranked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medical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services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as a share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current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expenditure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on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000" i="1" dirty="0" err="1">
                <a:latin typeface="Arial" pitchFamily="34" charset="0"/>
                <a:cs typeface="Arial" pitchFamily="34" charset="0"/>
              </a:rPr>
              <a:t>health</a:t>
            </a:r>
            <a:endParaRPr lang="pt-PT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4" name="Conexão recta 13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4" descr="Total health expenditure as a share of GDP, 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71480"/>
            <a:ext cx="45021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3025" y="1641464"/>
            <a:ext cx="4498975" cy="1444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10" name="Picture 13" descr=" Share of public expenditure allocated to public health and prevention, 2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928670"/>
            <a:ext cx="3598863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003800" y="4643446"/>
            <a:ext cx="3960813" cy="14287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cxnSp>
        <p:nvCxnSpPr>
          <p:cNvPr id="12" name="AutoShape 17"/>
          <p:cNvCxnSpPr>
            <a:cxnSpLocks noChangeShapeType="1"/>
            <a:stCxn id="9" idx="3"/>
            <a:endCxn id="11" idx="1"/>
          </p:cNvCxnSpPr>
          <p:nvPr/>
        </p:nvCxnSpPr>
        <p:spPr bwMode="auto">
          <a:xfrm>
            <a:off x="4572000" y="1713695"/>
            <a:ext cx="431800" cy="300118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42923" y="5572140"/>
            <a:ext cx="3671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in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relation</a:t>
            </a:r>
            <a:r>
              <a:rPr lang="pt-PT" sz="1000" dirty="0">
                <a:latin typeface="Calibri" pitchFamily="34" charset="0"/>
              </a:rPr>
              <a:t> to </a:t>
            </a:r>
            <a:r>
              <a:rPr lang="pt-PT" sz="1000" dirty="0" err="1">
                <a:latin typeface="Calibri" pitchFamily="34" charset="0"/>
              </a:rPr>
              <a:t>gross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domestic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product</a:t>
            </a:r>
            <a:r>
              <a:rPr lang="pt-PT" sz="1000" dirty="0">
                <a:latin typeface="Calibri" pitchFamily="34" charset="0"/>
              </a:rPr>
              <a:t> (GDP). Total </a:t>
            </a:r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as a share </a:t>
            </a:r>
            <a:r>
              <a:rPr lang="pt-PT" sz="1000" dirty="0" err="1">
                <a:latin typeface="Calibri" pitchFamily="34" charset="0"/>
              </a:rPr>
              <a:t>of</a:t>
            </a:r>
            <a:r>
              <a:rPr lang="pt-PT" sz="1000" dirty="0">
                <a:latin typeface="Calibri" pitchFamily="34" charset="0"/>
              </a:rPr>
              <a:t> GDP, 2005</a:t>
            </a:r>
            <a:br>
              <a:rPr lang="pt-PT" sz="1000" dirty="0">
                <a:latin typeface="Calibri" pitchFamily="34" charset="0"/>
              </a:rPr>
            </a:br>
            <a:endParaRPr lang="pt-PT" sz="1000" dirty="0">
              <a:latin typeface="Calibri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391181" y="5572140"/>
            <a:ext cx="36099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by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function</a:t>
            </a:r>
            <a:r>
              <a:rPr lang="pt-PT" sz="1000" dirty="0">
                <a:latin typeface="Calibri" pitchFamily="34" charset="0"/>
              </a:rPr>
              <a:t>. Share </a:t>
            </a:r>
            <a:r>
              <a:rPr lang="pt-PT" sz="1000" dirty="0" err="1">
                <a:latin typeface="Calibri" pitchFamily="34" charset="0"/>
              </a:rPr>
              <a:t>of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public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allocated</a:t>
            </a:r>
            <a:r>
              <a:rPr lang="pt-PT" sz="1000" dirty="0">
                <a:latin typeface="Calibri" pitchFamily="34" charset="0"/>
              </a:rPr>
              <a:t> to </a:t>
            </a:r>
            <a:r>
              <a:rPr lang="pt-PT" sz="1000" dirty="0" err="1">
                <a:latin typeface="Calibri" pitchFamily="34" charset="0"/>
              </a:rPr>
              <a:t>public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and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prevention</a:t>
            </a:r>
            <a:r>
              <a:rPr lang="pt-PT" sz="1000" dirty="0">
                <a:latin typeface="Calibri" pitchFamily="34" charset="0"/>
              </a:rPr>
              <a:t>, 2005</a:t>
            </a:r>
            <a:br>
              <a:rPr lang="pt-PT" sz="1000" dirty="0">
                <a:latin typeface="Calibri" pitchFamily="34" charset="0"/>
              </a:rPr>
            </a:br>
            <a:endParaRPr lang="pt-PT" sz="1000" dirty="0">
              <a:latin typeface="Calibri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4" name="Conexão recta 13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Fraco Investimento em Promoção da Saúde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4140200" y="534973"/>
            <a:ext cx="4752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Trebuchet MS" pitchFamily="34" charset="0"/>
              </a:rPr>
              <a:t>A </a:t>
            </a:r>
            <a:r>
              <a:rPr lang="en-US" sz="1200" dirty="0" err="1">
                <a:solidFill>
                  <a:srgbClr val="3333FF"/>
                </a:solidFill>
                <a:latin typeface="Trebuchet MS" pitchFamily="34" charset="0"/>
              </a:rPr>
              <a:t>Despesa</a:t>
            </a:r>
            <a:r>
              <a:rPr lang="en-US" sz="1200" dirty="0">
                <a:solidFill>
                  <a:srgbClr val="3333FF"/>
                </a:solidFill>
                <a:latin typeface="Trebuchet MS" pitchFamily="34" charset="0"/>
              </a:rPr>
              <a:t> </a:t>
            </a:r>
            <a:r>
              <a:rPr lang="en-US" sz="1200" dirty="0" err="1">
                <a:solidFill>
                  <a:srgbClr val="3333FF"/>
                </a:solidFill>
                <a:latin typeface="Trebuchet MS" pitchFamily="34" charset="0"/>
              </a:rPr>
              <a:t>em</a:t>
            </a:r>
            <a:r>
              <a:rPr lang="en-US" sz="1200" dirty="0">
                <a:solidFill>
                  <a:srgbClr val="3333FF"/>
                </a:solidFill>
                <a:latin typeface="Trebuchet MS" pitchFamily="34" charset="0"/>
              </a:rPr>
              <a:t> </a:t>
            </a:r>
            <a:r>
              <a:rPr lang="en-US" sz="1200" dirty="0" err="1">
                <a:solidFill>
                  <a:srgbClr val="3333FF"/>
                </a:solidFill>
                <a:latin typeface="Trebuchet MS" pitchFamily="34" charset="0"/>
              </a:rPr>
              <a:t>Saúde</a:t>
            </a:r>
            <a:r>
              <a:rPr lang="en-US" sz="1200" dirty="0">
                <a:latin typeface="Trebuchet MS" pitchFamily="34" charset="0"/>
              </a:rPr>
              <a:t> </a:t>
            </a:r>
            <a:r>
              <a:rPr lang="en-US" sz="1200" dirty="0" err="1">
                <a:latin typeface="Trebuchet MS" pitchFamily="34" charset="0"/>
              </a:rPr>
              <a:t>representa</a:t>
            </a:r>
            <a:r>
              <a:rPr lang="en-US" sz="1200" dirty="0">
                <a:latin typeface="Trebuchet MS" pitchFamily="34" charset="0"/>
              </a:rPr>
              <a:t> </a:t>
            </a:r>
            <a:r>
              <a:rPr lang="en-US" sz="1200" dirty="0" err="1">
                <a:latin typeface="Trebuchet MS" pitchFamily="34" charset="0"/>
              </a:rPr>
              <a:t>uma</a:t>
            </a:r>
            <a:r>
              <a:rPr lang="en-US" sz="1200" dirty="0">
                <a:latin typeface="Trebuchet MS" pitchFamily="34" charset="0"/>
              </a:rPr>
              <a:t> % </a:t>
            </a:r>
            <a:r>
              <a:rPr lang="en-US" sz="1200" dirty="0" err="1">
                <a:latin typeface="Trebuchet MS" pitchFamily="34" charset="0"/>
              </a:rPr>
              <a:t>crescente</a:t>
            </a:r>
            <a:r>
              <a:rPr lang="en-US" sz="1200" dirty="0">
                <a:latin typeface="Trebuchet MS" pitchFamily="34" charset="0"/>
              </a:rPr>
              <a:t> do PIB </a:t>
            </a:r>
            <a:r>
              <a:rPr lang="en-US" sz="1200" dirty="0" err="1">
                <a:latin typeface="Trebuchet MS" pitchFamily="34" charset="0"/>
              </a:rPr>
              <a:t>nos</a:t>
            </a:r>
            <a:r>
              <a:rPr lang="en-US" sz="1200" dirty="0">
                <a:latin typeface="Trebuchet MS" pitchFamily="34" charset="0"/>
              </a:rPr>
              <a:t> </a:t>
            </a:r>
            <a:r>
              <a:rPr lang="en-US" sz="1200" dirty="0" err="1">
                <a:latin typeface="Trebuchet MS" pitchFamily="34" charset="0"/>
              </a:rPr>
              <a:t>países</a:t>
            </a:r>
            <a:r>
              <a:rPr lang="en-US" sz="1200" dirty="0">
                <a:latin typeface="Trebuchet MS" pitchFamily="34" charset="0"/>
              </a:rPr>
              <a:t> da OCDE. </a:t>
            </a:r>
            <a:r>
              <a:rPr lang="pt-PT" sz="1200" dirty="0">
                <a:latin typeface="Trebuchet MS" pitchFamily="34" charset="0"/>
              </a:rPr>
              <a:t>Esta situação ocorre, num contexto em que a </a:t>
            </a:r>
            <a:r>
              <a:rPr lang="pt-PT" sz="1200" dirty="0">
                <a:solidFill>
                  <a:srgbClr val="3333FF"/>
                </a:solidFill>
                <a:latin typeface="Trebuchet MS" pitchFamily="34" charset="0"/>
              </a:rPr>
              <a:t>Despesa Privada</a:t>
            </a:r>
            <a:r>
              <a:rPr lang="pt-PT" sz="1200" dirty="0">
                <a:latin typeface="Trebuchet MS" pitchFamily="34" charset="0"/>
              </a:rPr>
              <a:t>, é cada vez mais importante e os sistemas de saúde vêem crescer os seus custos de forma exponencial</a:t>
            </a:r>
          </a:p>
        </p:txBody>
      </p:sp>
      <p:pic>
        <p:nvPicPr>
          <p:cNvPr id="9" name="Picture 15" descr="Out-of-pocket and private health insurance spending as a share of total health expenditure, 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57232"/>
            <a:ext cx="3595687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Annual average growth rate in real health expenditure per capita, 1995-2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1357298"/>
            <a:ext cx="3598863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11188" y="2714620"/>
            <a:ext cx="3529012" cy="21590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cxnSp>
        <p:nvCxnSpPr>
          <p:cNvPr id="12" name="AutoShape 22"/>
          <p:cNvCxnSpPr>
            <a:cxnSpLocks noChangeShapeType="1"/>
          </p:cNvCxnSpPr>
          <p:nvPr/>
        </p:nvCxnSpPr>
        <p:spPr bwMode="auto">
          <a:xfrm>
            <a:off x="4149725" y="2857496"/>
            <a:ext cx="915988" cy="215900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5075238" y="3000372"/>
            <a:ext cx="3529012" cy="21590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7950" y="5715016"/>
            <a:ext cx="4537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1000" dirty="0" err="1">
                <a:latin typeface="Calibri" pitchFamily="34" charset="0"/>
              </a:rPr>
              <a:t>Financing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of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care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Out-of-pocket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and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private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 </a:t>
            </a:r>
            <a:r>
              <a:rPr lang="pt-PT" sz="1000" dirty="0" err="1">
                <a:latin typeface="Calibri" pitchFamily="34" charset="0"/>
              </a:rPr>
              <a:t>insurance</a:t>
            </a:r>
            <a:r>
              <a:rPr lang="pt-PT" sz="1000" dirty="0">
                <a:latin typeface="Calibri" pitchFamily="34" charset="0"/>
              </a:rPr>
              <a:t> </a:t>
            </a:r>
            <a:r>
              <a:rPr lang="pt-PT" sz="1000" dirty="0" err="1">
                <a:latin typeface="Calibri" pitchFamily="34" charset="0"/>
              </a:rPr>
              <a:t>spending</a:t>
            </a:r>
            <a:r>
              <a:rPr lang="pt-PT" sz="1000" dirty="0">
                <a:latin typeface="Calibri" pitchFamily="34" charset="0"/>
              </a:rPr>
              <a:t> as a share </a:t>
            </a:r>
            <a:r>
              <a:rPr lang="pt-PT" sz="1000" dirty="0" err="1">
                <a:latin typeface="Calibri" pitchFamily="34" charset="0"/>
              </a:rPr>
              <a:t>of</a:t>
            </a:r>
            <a:r>
              <a:rPr lang="pt-PT" sz="1000" dirty="0">
                <a:latin typeface="Calibri" pitchFamily="34" charset="0"/>
              </a:rPr>
              <a:t> total </a:t>
            </a:r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 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, 2005</a:t>
            </a:r>
            <a:br>
              <a:rPr lang="pt-PT" sz="1000" dirty="0">
                <a:latin typeface="Calibri" pitchFamily="34" charset="0"/>
              </a:rPr>
            </a:br>
            <a:endParaRPr lang="pt-PT" sz="1000" dirty="0">
              <a:latin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859338" y="5808683"/>
            <a:ext cx="4105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per</a:t>
            </a:r>
            <a:r>
              <a:rPr lang="pt-PT" sz="1000" dirty="0">
                <a:latin typeface="Calibri" pitchFamily="34" charset="0"/>
              </a:rPr>
              <a:t> capita </a:t>
            </a:r>
            <a:r>
              <a:rPr lang="pt-PT" sz="1000" dirty="0" err="1">
                <a:latin typeface="Calibri" pitchFamily="34" charset="0"/>
              </a:rPr>
              <a:t>Annual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average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growth</a:t>
            </a:r>
            <a:r>
              <a:rPr lang="pt-PT" sz="1000" dirty="0">
                <a:latin typeface="Calibri" pitchFamily="34" charset="0"/>
              </a:rPr>
              <a:t> rate </a:t>
            </a:r>
            <a:r>
              <a:rPr lang="pt-PT" sz="1000" dirty="0" err="1">
                <a:latin typeface="Calibri" pitchFamily="34" charset="0"/>
              </a:rPr>
              <a:t>in</a:t>
            </a:r>
            <a:r>
              <a:rPr lang="pt-PT" sz="1000" dirty="0">
                <a:latin typeface="Calibri" pitchFamily="34" charset="0"/>
              </a:rPr>
              <a:t> real </a:t>
            </a:r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per</a:t>
            </a:r>
            <a:r>
              <a:rPr lang="pt-PT" sz="1000" dirty="0">
                <a:latin typeface="Calibri" pitchFamily="34" charset="0"/>
              </a:rPr>
              <a:t> capita, 1995-2005</a:t>
            </a:r>
            <a:br>
              <a:rPr lang="pt-PT" sz="1000" dirty="0">
                <a:latin typeface="Calibri" pitchFamily="34" charset="0"/>
              </a:rPr>
            </a:br>
            <a:endParaRPr lang="pt-PT" sz="1000" dirty="0">
              <a:latin typeface="Calibri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Conexão recta 16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Dinâmica da Despesa em Saúde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4" descr="Pharmaceutical expenditure as a share of GDP, 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150955"/>
            <a:ext cx="4502151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harmaceutical expenditure per capita, 2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838217"/>
            <a:ext cx="45021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50825" y="2284406"/>
            <a:ext cx="4033838" cy="2159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787900" y="2284406"/>
            <a:ext cx="4033838" cy="2159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00034" y="5856306"/>
            <a:ext cx="33845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1000" dirty="0" err="1">
                <a:latin typeface="Calibri" pitchFamily="34" charset="0"/>
              </a:rPr>
              <a:t>Pharmaceutical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as a share </a:t>
            </a:r>
            <a:r>
              <a:rPr lang="pt-PT" sz="1000" dirty="0" err="1">
                <a:latin typeface="Calibri" pitchFamily="34" charset="0"/>
              </a:rPr>
              <a:t>of</a:t>
            </a:r>
            <a:r>
              <a:rPr lang="pt-PT" sz="1000" dirty="0">
                <a:latin typeface="Calibri" pitchFamily="34" charset="0"/>
              </a:rPr>
              <a:t> GDP 2005</a:t>
            </a:r>
            <a:br>
              <a:rPr lang="pt-PT" sz="1000" dirty="0">
                <a:latin typeface="Calibri" pitchFamily="34" charset="0"/>
              </a:rPr>
            </a:br>
            <a:endParaRPr lang="pt-PT" sz="1000" dirty="0">
              <a:latin typeface="Calibri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857620" y="5997595"/>
            <a:ext cx="50149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1000" dirty="0" err="1">
                <a:latin typeface="Calibri" pitchFamily="34" charset="0"/>
              </a:rPr>
              <a:t>Pharmaceutical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Pharmaceutical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expenditure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per</a:t>
            </a:r>
            <a:r>
              <a:rPr lang="pt-PT" sz="1000" dirty="0">
                <a:latin typeface="Calibri" pitchFamily="34" charset="0"/>
              </a:rPr>
              <a:t> capita, 2005</a:t>
            </a:r>
            <a:br>
              <a:rPr lang="pt-PT" sz="1000" dirty="0">
                <a:latin typeface="Calibri" pitchFamily="34" charset="0"/>
              </a:rPr>
            </a:br>
            <a:endParaRPr lang="pt-PT" sz="1000" dirty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Impacte da Despesa em Medicamentos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882669"/>
            <a:ext cx="85756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74787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072206"/>
            <a:ext cx="571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3071802" y="6072206"/>
            <a:ext cx="278608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32" y="-24"/>
            <a:ext cx="2828916" cy="35719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Encontro de Ordens da Saúde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3786182" y="6357958"/>
            <a:ext cx="5357818" cy="0"/>
          </a:xfrm>
          <a:prstGeom prst="line">
            <a:avLst/>
          </a:prstGeom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142976" y="487900"/>
            <a:ext cx="74295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Despesa Total em Saúde em % do PIB</a:t>
            </a:r>
            <a:endParaRPr lang="pt-PT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1000108"/>
            <a:ext cx="714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Arial" pitchFamily="34" charset="0"/>
                <a:cs typeface="Arial" pitchFamily="34" charset="0"/>
              </a:rPr>
              <a:t>% PIB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86380" y="6000768"/>
            <a:ext cx="32861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OCDE </a:t>
            </a:r>
            <a:r>
              <a:rPr lang="pt-PT" sz="10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pt-PT" sz="1000" dirty="0" smtClean="0">
                <a:latin typeface="Arial" pitchFamily="34" charset="0"/>
                <a:cs typeface="Arial" pitchFamily="34" charset="0"/>
              </a:rPr>
              <a:t> Data 2007</a:t>
            </a:r>
            <a:endParaRPr lang="pt-P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57620" y="4357694"/>
            <a:ext cx="857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Arial" pitchFamily="34" charset="0"/>
                <a:cs typeface="Arial" pitchFamily="34" charset="0"/>
              </a:rPr>
              <a:t>Bélgica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57620" y="4692859"/>
            <a:ext cx="857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Arial" pitchFamily="34" charset="0"/>
                <a:cs typeface="Arial" pitchFamily="34" charset="0"/>
              </a:rPr>
              <a:t>Itália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57620" y="4978611"/>
            <a:ext cx="10001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latin typeface="Arial" pitchFamily="34" charset="0"/>
                <a:cs typeface="Arial" pitchFamily="34" charset="0"/>
              </a:rPr>
              <a:t>Suiça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00694" y="4357694"/>
            <a:ext cx="10715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Arial" pitchFamily="34" charset="0"/>
                <a:cs typeface="Arial" pitchFamily="34" charset="0"/>
              </a:rPr>
              <a:t>Alemanha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00694" y="4692859"/>
            <a:ext cx="10001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Arial" pitchFamily="34" charset="0"/>
                <a:cs typeface="Arial" pitchFamily="34" charset="0"/>
              </a:rPr>
              <a:t>Portugal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500694" y="5000636"/>
            <a:ext cx="1357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Arial" pitchFamily="34" charset="0"/>
                <a:cs typeface="Arial" pitchFamily="34" charset="0"/>
              </a:rPr>
              <a:t>Reino Unido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215206" y="4357694"/>
            <a:ext cx="857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Arial" pitchFamily="34" charset="0"/>
                <a:cs typeface="Arial" pitchFamily="34" charset="0"/>
              </a:rPr>
              <a:t>França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15206" y="4692859"/>
            <a:ext cx="12144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Arial" pitchFamily="34" charset="0"/>
                <a:cs typeface="Arial" pitchFamily="34" charset="0"/>
              </a:rPr>
              <a:t>Espanha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215206" y="4978611"/>
            <a:ext cx="857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Arial" pitchFamily="34" charset="0"/>
                <a:cs typeface="Arial" pitchFamily="34" charset="0"/>
              </a:rPr>
              <a:t>EUA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571968" y="285728"/>
            <a:ext cx="45720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Despesa Total em % do PIB</a:t>
            </a:r>
            <a:endParaRPr lang="pt-PT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7AEDDA9E52734EB6369B32B1878F34" ma:contentTypeVersion="1" ma:contentTypeDescription="Criar um novo documento." ma:contentTypeScope="" ma:versionID="523688a56600fb94582a53f8860e08a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f74b4e639be2ef653f540bc08994dac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942227-778B-4451-ADF3-94D29D6A04B9}"/>
</file>

<file path=customXml/itemProps2.xml><?xml version="1.0" encoding="utf-8"?>
<ds:datastoreItem xmlns:ds="http://schemas.openxmlformats.org/officeDocument/2006/customXml" ds:itemID="{BAE10D88-2A96-4D3B-B800-F7B18E8A2BF6}"/>
</file>

<file path=customXml/itemProps3.xml><?xml version="1.0" encoding="utf-8"?>
<ds:datastoreItem xmlns:ds="http://schemas.openxmlformats.org/officeDocument/2006/customXml" ds:itemID="{DF014575-C393-429C-92B7-180287B8D527}"/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1791</Words>
  <Application>Microsoft Office PowerPoint</Application>
  <PresentationFormat>Apresentação no Ecrã (4:3)</PresentationFormat>
  <Paragraphs>370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5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ACF</dc:creator>
  <cp:lastModifiedBy>ACF</cp:lastModifiedBy>
  <cp:revision>116</cp:revision>
  <dcterms:created xsi:type="dcterms:W3CDTF">2010-05-30T09:25:01Z</dcterms:created>
  <dcterms:modified xsi:type="dcterms:W3CDTF">2010-06-01T15:29:43Z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0x010100387AEDDA9E52734EB6369B32B1878F34</vt:lpwstr>
  </property>
</Properties>
</file>